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57" r:id="rId4"/>
    <p:sldId id="259" r:id="rId5"/>
    <p:sldId id="261" r:id="rId6"/>
    <p:sldId id="272" r:id="rId7"/>
    <p:sldId id="274" r:id="rId8"/>
    <p:sldId id="275" r:id="rId9"/>
    <p:sldId id="258" r:id="rId10"/>
    <p:sldId id="265" r:id="rId11"/>
    <p:sldId id="266" r:id="rId12"/>
    <p:sldId id="267" r:id="rId13"/>
    <p:sldId id="263"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8" d="100"/>
          <a:sy n="68" d="100"/>
        </p:scale>
        <p:origin x="61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da-DK"/>
              <a:t>Klik for at redigere i master</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da-DK"/>
              <a:t>Klik for at redigere i master</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da-DK"/>
              <a:t>Klik for at redigere i master</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5A61015F-7CC6-4D0A-9D87-873EA4C304CC}"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da-DK"/>
              <a:t>Klik for at redigere i master</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a-DK"/>
              <a:t>Klik for at redigere i master</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Content Placeholder 3"/>
          <p:cNvSpPr>
            <a:spLocks noGrp="1"/>
          </p:cNvSpPr>
          <p:nvPr>
            <p:ph sz="half" idx="2"/>
          </p:nvPr>
        </p:nvSpPr>
        <p:spPr>
          <a:xfrm>
            <a:off x="1024128" y="2967788"/>
            <a:ext cx="4754880" cy="3341572"/>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da-DK"/>
              <a:t>Rediger typografien i masterens</a:t>
            </a:r>
          </a:p>
        </p:txBody>
      </p:sp>
      <p:sp>
        <p:nvSpPr>
          <p:cNvPr id="6" name="Content Placeholder 5"/>
          <p:cNvSpPr>
            <a:spLocks noGrp="1"/>
          </p:cNvSpPr>
          <p:nvPr>
            <p:ph sz="quarter" idx="4"/>
          </p:nvPr>
        </p:nvSpPr>
        <p:spPr>
          <a:xfrm>
            <a:off x="5990888" y="2967788"/>
            <a:ext cx="4754880" cy="3341572"/>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da-DK"/>
              <a:t>Klik for at redigere i master</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Date Placeholder 4"/>
          <p:cNvSpPr>
            <a:spLocks noGrp="1"/>
          </p:cNvSpPr>
          <p:nvPr>
            <p:ph type="dt" sz="half" idx="10"/>
          </p:nvPr>
        </p:nvSpPr>
        <p:spPr/>
        <p:txBody>
          <a:bodyPr/>
          <a:lstStyle/>
          <a:p>
            <a:fld id="{05C68B11-C5A8-448C-8CE9-B1A273C79CFC}"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da-DK"/>
              <a:t>Klik for at redigere i master</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Date Placeholder 4"/>
          <p:cNvSpPr>
            <a:spLocks noGrp="1"/>
          </p:cNvSpPr>
          <p:nvPr>
            <p:ph type="dt" sz="half" idx="10"/>
          </p:nvPr>
        </p:nvSpPr>
        <p:spPr/>
        <p:txBody>
          <a:bodyPr/>
          <a:lstStyle/>
          <a:p>
            <a:fld id="{C7616CA0-919D-4A49-9C8A-62FDFB3A5183}"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da-DK"/>
              <a:t>Klik for at redigere i master</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3/27/2022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Kom godt i gang</a:t>
            </a:r>
          </a:p>
        </p:txBody>
      </p:sp>
      <p:sp>
        <p:nvSpPr>
          <p:cNvPr id="3" name="Undertitel 2"/>
          <p:cNvSpPr>
            <a:spLocks noGrp="1"/>
          </p:cNvSpPr>
          <p:nvPr>
            <p:ph type="subTitle" idx="1"/>
          </p:nvPr>
        </p:nvSpPr>
        <p:spPr/>
        <p:txBody>
          <a:bodyPr>
            <a:normAutofit/>
          </a:bodyPr>
          <a:lstStyle/>
          <a:p>
            <a:r>
              <a:rPr lang="da-DK" sz="4000" dirty="0"/>
              <a:t>SOP</a:t>
            </a:r>
          </a:p>
        </p:txBody>
      </p:sp>
    </p:spTree>
    <p:extLst>
      <p:ext uri="{BB962C8B-B14F-4D97-AF65-F5344CB8AC3E}">
        <p14:creationId xmlns:p14="http://schemas.microsoft.com/office/powerpoint/2010/main" val="317574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Hvad er en </a:t>
            </a:r>
            <a:r>
              <a:rPr lang="da-DK" dirty="0" err="1"/>
              <a:t>peter</a:t>
            </a:r>
            <a:r>
              <a:rPr lang="da-DK" dirty="0"/>
              <a:t> Plys opgave?</a:t>
            </a:r>
          </a:p>
        </p:txBody>
      </p:sp>
      <p:sp>
        <p:nvSpPr>
          <p:cNvPr id="3" name="Pladsholder til indhold 2"/>
          <p:cNvSpPr>
            <a:spLocks noGrp="1"/>
          </p:cNvSpPr>
          <p:nvPr>
            <p:ph idx="1"/>
          </p:nvPr>
        </p:nvSpPr>
        <p:spPr>
          <a:xfrm>
            <a:off x="1024128" y="1803400"/>
            <a:ext cx="9720073" cy="4505960"/>
          </a:xfrm>
        </p:spPr>
        <p:txBody>
          <a:bodyPr/>
          <a:lstStyle/>
          <a:p>
            <a:r>
              <a:rPr lang="da-DK" sz="2400" dirty="0"/>
              <a:t>Peter Plys er en kendt børnebog - men en Peter Plys opgave er ikke for børn. </a:t>
            </a:r>
          </a:p>
          <a:p>
            <a:r>
              <a:rPr lang="da-DK" sz="2400" dirty="0"/>
              <a:t>I </a:t>
            </a:r>
            <a:r>
              <a:rPr lang="da-DK" sz="2400" b="1" dirty="0"/>
              <a:t>Peter Plys bøgerne </a:t>
            </a:r>
            <a:r>
              <a:rPr lang="da-DK" sz="2400" dirty="0"/>
              <a:t>har alle kapitler en titel, der fortæller, hvad der sker i kapitlet, fx ”Første kapitel: I hvilket vi bliver præsenteret for Peter Plysbjørn, og historien begynder” eller ”Tredje kapitel: I hvilket </a:t>
            </a:r>
            <a:r>
              <a:rPr lang="da-DK" sz="2400" dirty="0" err="1"/>
              <a:t>Grislingen</a:t>
            </a:r>
            <a:r>
              <a:rPr lang="da-DK" sz="2400" dirty="0"/>
              <a:t> og Plys går på jagt og næsten fanger et væseldyr”</a:t>
            </a:r>
          </a:p>
          <a:p>
            <a:r>
              <a:rPr lang="da-DK" sz="2400" dirty="0"/>
              <a:t>I en </a:t>
            </a:r>
            <a:r>
              <a:rPr lang="da-DK" sz="2400" b="1" dirty="0"/>
              <a:t>Peter Plys opgave</a:t>
            </a:r>
            <a:r>
              <a:rPr lang="da-DK" sz="2400" dirty="0"/>
              <a:t> skal du prøve at tænke din opgaves kapitler på samme måde, så du skriver et lille og meget overordnet resume af, hvad du mener, der skal ske/hvad der skal med i det kapitel.</a:t>
            </a:r>
          </a:p>
          <a:p>
            <a:r>
              <a:rPr lang="da-DK" sz="2400" dirty="0"/>
              <a:t>En </a:t>
            </a:r>
            <a:r>
              <a:rPr lang="da-DK" sz="2400" b="1" dirty="0"/>
              <a:t>Peter Plys opgave er altså </a:t>
            </a:r>
            <a:r>
              <a:rPr lang="da-DK" sz="2400" dirty="0"/>
              <a:t>en udvidet og forklaret indholdsfortegnelse</a:t>
            </a:r>
          </a:p>
          <a:p>
            <a:endParaRPr lang="da-DK" dirty="0"/>
          </a:p>
        </p:txBody>
      </p:sp>
    </p:spTree>
    <p:extLst>
      <p:ext uri="{BB962C8B-B14F-4D97-AF65-F5344CB8AC3E}">
        <p14:creationId xmlns:p14="http://schemas.microsoft.com/office/powerpoint/2010/main" val="3307736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Et eksempel på en Peter Plys opgave</a:t>
            </a:r>
          </a:p>
        </p:txBody>
      </p:sp>
      <p:sp>
        <p:nvSpPr>
          <p:cNvPr id="3" name="Pladsholder til indhold 2"/>
          <p:cNvSpPr>
            <a:spLocks noGrp="1"/>
          </p:cNvSpPr>
          <p:nvPr>
            <p:ph idx="1"/>
          </p:nvPr>
        </p:nvSpPr>
        <p:spPr>
          <a:xfrm>
            <a:off x="1024128" y="1798820"/>
            <a:ext cx="9720073" cy="4510540"/>
          </a:xfrm>
        </p:spPr>
        <p:txBody>
          <a:bodyPr>
            <a:normAutofit/>
          </a:bodyPr>
          <a:lstStyle/>
          <a:p>
            <a:pPr lvl="0"/>
            <a:r>
              <a:rPr lang="da-DK" dirty="0"/>
              <a:t>Fx står der i din opgavetitel ”Redegør for </a:t>
            </a:r>
            <a:r>
              <a:rPr lang="da-DK" dirty="0" err="1"/>
              <a:t>Tweens</a:t>
            </a:r>
            <a:r>
              <a:rPr lang="da-DK" dirty="0"/>
              <a:t>-fænomenet i Danmark. Undersøg i den forbindelse hvordan synet på børn som forbrugere har udviklet sig i efterkrigstiden.” </a:t>
            </a:r>
          </a:p>
          <a:p>
            <a:pPr lvl="0"/>
            <a:r>
              <a:rPr lang="da-DK" dirty="0"/>
              <a:t>I din Peter Plys opgave vil du så prøve at skrive dig frem til, hvad der skal med i redegørelsen, og det kunne lyde noget a la:</a:t>
            </a:r>
          </a:p>
          <a:p>
            <a:pPr lvl="0"/>
            <a:r>
              <a:rPr lang="da-DK" i="1" dirty="0"/>
              <a:t>”Redegørelsen, hvor vi hører om, hvad en </a:t>
            </a:r>
            <a:r>
              <a:rPr lang="da-DK" i="1" dirty="0" err="1"/>
              <a:t>tween</a:t>
            </a:r>
            <a:r>
              <a:rPr lang="da-DK" i="1" dirty="0"/>
              <a:t> er, og hvornår og af hvem </a:t>
            </a:r>
            <a:r>
              <a:rPr lang="da-DK" i="1" dirty="0" err="1"/>
              <a:t>tweens</a:t>
            </a:r>
            <a:r>
              <a:rPr lang="da-DK" i="1" dirty="0"/>
              <a:t>-begrebet første gang bruges i Danmark. Vi skal også høre om, hvorfor begrebet opstår, og hvor det kommer fra. I anden del af redegørelsen skal vi høre om, hvorfor børn har fået mere og mere betydning som forbrugere i tiden efter 2. verdenskrig. For at forstå det, skal vi høre om den økonomiske udvikling, der har ført til, at børn og unge har fået penge til at forbruge, og vi skal høre om den kulturelle udvikling, der har ført til at samfundet har et andet syn på børn og unge.” </a:t>
            </a:r>
          </a:p>
          <a:p>
            <a:endParaRPr lang="da-DK" dirty="0"/>
          </a:p>
        </p:txBody>
      </p:sp>
    </p:spTree>
    <p:extLst>
      <p:ext uri="{BB962C8B-B14F-4D97-AF65-F5344CB8AC3E}">
        <p14:creationId xmlns:p14="http://schemas.microsoft.com/office/powerpoint/2010/main" val="2625229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Vigtigt om Peter Plys opgaven</a:t>
            </a:r>
          </a:p>
        </p:txBody>
      </p:sp>
      <p:sp>
        <p:nvSpPr>
          <p:cNvPr id="3" name="Pladsholder til indhold 2"/>
          <p:cNvSpPr>
            <a:spLocks noGrp="1"/>
          </p:cNvSpPr>
          <p:nvPr>
            <p:ph idx="1"/>
          </p:nvPr>
        </p:nvSpPr>
        <p:spPr>
          <a:xfrm>
            <a:off x="1024128" y="1854200"/>
            <a:ext cx="9720073" cy="4455160"/>
          </a:xfrm>
        </p:spPr>
        <p:txBody>
          <a:bodyPr>
            <a:normAutofit lnSpcReduction="10000"/>
          </a:bodyPr>
          <a:lstStyle/>
          <a:p>
            <a:r>
              <a:rPr lang="da-DK" dirty="0"/>
              <a:t>Det er slet ikke sikkert, at du lige nu kan skrive så meget om, hvad der skal med i hvert afsnit af din opgave, men det er heller ikke nødvendigt. </a:t>
            </a:r>
          </a:p>
          <a:p>
            <a:r>
              <a:rPr lang="da-DK" dirty="0"/>
              <a:t>Måske kan du bare skrive det som står i opgaveformuleringen med andre ord, og så er det det du gør. Det kan hjælpe dig til at komme i gang og forstå din opgaveformulering bedre, hvis du bryder den op på denne måde og prøve at formulere den med andre ord, som måske er mere konkrete for dig.</a:t>
            </a:r>
          </a:p>
          <a:p>
            <a:r>
              <a:rPr lang="da-DK" dirty="0"/>
              <a:t>Måske opdager du, at du kan skrive rigtigt meget til hvert afsnit og så er det det du gør. Når du skriver indholdet med og får flere og flere detaljer med, bliver du også bevidst om, hvordan de enkelte afsnit kan disponeres og deles i underafsnit, og på den måde skriver du dig frem til en udvidet indholdsfortegnelse.</a:t>
            </a:r>
          </a:p>
          <a:p>
            <a:r>
              <a:rPr lang="da-DK" b="1" dirty="0"/>
              <a:t>HUSK!</a:t>
            </a:r>
            <a:r>
              <a:rPr lang="da-DK" dirty="0"/>
              <a:t> Peter Plys opgaven er et redskab til at hjælpe dig i gang med eller videre i opgaven, hvis du tager dem frem igen senere, MEN den er ikke en del af opgaven. Den skal altså ikke med i den endelige opgave.</a:t>
            </a:r>
          </a:p>
          <a:p>
            <a:endParaRPr lang="da-DK" dirty="0"/>
          </a:p>
        </p:txBody>
      </p:sp>
    </p:spTree>
    <p:extLst>
      <p:ext uri="{BB962C8B-B14F-4D97-AF65-F5344CB8AC3E}">
        <p14:creationId xmlns:p14="http://schemas.microsoft.com/office/powerpoint/2010/main" val="888315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Planlæg din SOP-Periode</a:t>
            </a:r>
          </a:p>
        </p:txBody>
      </p:sp>
      <p:sp>
        <p:nvSpPr>
          <p:cNvPr id="3" name="Pladsholder til indhold 2"/>
          <p:cNvSpPr>
            <a:spLocks noGrp="1"/>
          </p:cNvSpPr>
          <p:nvPr>
            <p:ph idx="1"/>
          </p:nvPr>
        </p:nvSpPr>
        <p:spPr>
          <a:xfrm>
            <a:off x="1024128" y="1963271"/>
            <a:ext cx="9720073" cy="4346089"/>
          </a:xfrm>
        </p:spPr>
        <p:txBody>
          <a:bodyPr/>
          <a:lstStyle/>
          <a:p>
            <a:pPr marL="128016" lvl="1" indent="0">
              <a:buNone/>
            </a:pPr>
            <a:r>
              <a:rPr lang="da-DK" dirty="0"/>
              <a:t>Brug dokumentet ”Planlæg din tid” til at danne dig et overblik over din tid. </a:t>
            </a:r>
          </a:p>
          <a:p>
            <a:pPr marL="128016" lvl="1" indent="0">
              <a:buNone/>
            </a:pPr>
            <a:r>
              <a:rPr lang="da-DK" dirty="0"/>
              <a:t>Start bagfra så du ved, hvor lang tid du kan sætte af til de mere krævende afsnit som fx analysen. Brug oversigten over rapport på næste slide til at danne et overblik over opgaver, men husk at det også tager tid at læse korrektur osv.</a:t>
            </a:r>
          </a:p>
        </p:txBody>
      </p:sp>
      <p:graphicFrame>
        <p:nvGraphicFramePr>
          <p:cNvPr id="4" name="Tabel 3"/>
          <p:cNvGraphicFramePr>
            <a:graphicFrameLocks noGrp="1"/>
          </p:cNvGraphicFramePr>
          <p:nvPr>
            <p:extLst>
              <p:ext uri="{D42A27DB-BD31-4B8C-83A1-F6EECF244321}">
                <p14:modId xmlns:p14="http://schemas.microsoft.com/office/powerpoint/2010/main" val="1350554692"/>
              </p:ext>
            </p:extLst>
          </p:nvPr>
        </p:nvGraphicFramePr>
        <p:xfrm>
          <a:off x="1272988" y="3388656"/>
          <a:ext cx="9099178" cy="2868237"/>
        </p:xfrm>
        <a:graphic>
          <a:graphicData uri="http://schemas.openxmlformats.org/drawingml/2006/table">
            <a:tbl>
              <a:tblPr firstRow="1" firstCol="1" bandRow="1">
                <a:tableStyleId>{5C22544A-7EE6-4342-B048-85BDC9FD1C3A}</a:tableStyleId>
              </a:tblPr>
              <a:tblGrid>
                <a:gridCol w="2273849">
                  <a:extLst>
                    <a:ext uri="{9D8B030D-6E8A-4147-A177-3AD203B41FA5}">
                      <a16:colId xmlns:a16="http://schemas.microsoft.com/office/drawing/2014/main" val="1458331675"/>
                    </a:ext>
                  </a:extLst>
                </a:gridCol>
                <a:gridCol w="2274795">
                  <a:extLst>
                    <a:ext uri="{9D8B030D-6E8A-4147-A177-3AD203B41FA5}">
                      <a16:colId xmlns:a16="http://schemas.microsoft.com/office/drawing/2014/main" val="4154029950"/>
                    </a:ext>
                  </a:extLst>
                </a:gridCol>
                <a:gridCol w="2274795">
                  <a:extLst>
                    <a:ext uri="{9D8B030D-6E8A-4147-A177-3AD203B41FA5}">
                      <a16:colId xmlns:a16="http://schemas.microsoft.com/office/drawing/2014/main" val="3171201045"/>
                    </a:ext>
                  </a:extLst>
                </a:gridCol>
                <a:gridCol w="2275739">
                  <a:extLst>
                    <a:ext uri="{9D8B030D-6E8A-4147-A177-3AD203B41FA5}">
                      <a16:colId xmlns:a16="http://schemas.microsoft.com/office/drawing/2014/main" val="1530568172"/>
                    </a:ext>
                  </a:extLst>
                </a:gridCol>
              </a:tblGrid>
              <a:tr h="236544">
                <a:tc>
                  <a:txBody>
                    <a:bodyPr/>
                    <a:lstStyle/>
                    <a:p>
                      <a:pPr>
                        <a:lnSpc>
                          <a:spcPct val="107000"/>
                        </a:lnSpc>
                        <a:spcAft>
                          <a:spcPts val="0"/>
                        </a:spcAft>
                      </a:pPr>
                      <a:r>
                        <a:rPr lang="da-DK" sz="1100">
                          <a:effectLst/>
                        </a:rPr>
                        <a:t>Onsdag d. 25. marts</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532454"/>
                  </a:ext>
                </a:extLst>
              </a:tr>
              <a:tr h="732267">
                <a:tc>
                  <a:txBody>
                    <a:bodyPr/>
                    <a:lstStyle/>
                    <a:p>
                      <a:pPr>
                        <a:lnSpc>
                          <a:spcPct val="107000"/>
                        </a:lnSpc>
                        <a:spcAft>
                          <a:spcPts val="0"/>
                        </a:spcAft>
                      </a:pPr>
                      <a:r>
                        <a:rPr lang="da-DK" sz="1100">
                          <a:effectLst/>
                        </a:rPr>
                        <a:t>Torsdag d. 26. marts</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rPr>
                        <a:t>Workshop og skriveværksted (8 lektioner)</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latin typeface="Lucida Handwriting" panose="03010101010101010101" pitchFamily="66" charset="0"/>
                        </a:rPr>
                        <a:t>Diskussion</a:t>
                      </a:r>
                      <a:endParaRPr lang="da-DK" sz="1100" dirty="0">
                        <a:effectLst/>
                        <a:latin typeface="Lucida Handwriting" panose="03010101010101010101" pitchFamily="66"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latin typeface="Lucida Handwriting" panose="03010101010101010101" pitchFamily="66" charset="0"/>
                        </a:rPr>
                        <a:t>Husk</a:t>
                      </a:r>
                      <a:r>
                        <a:rPr lang="da-DK" sz="1100" baseline="0" dirty="0">
                          <a:effectLst/>
                          <a:latin typeface="Lucida Handwriting" panose="03010101010101010101" pitchFamily="66" charset="0"/>
                        </a:rPr>
                        <a:t> den manglende kildehenvisning i redegørelsen</a:t>
                      </a:r>
                      <a:endParaRPr lang="da-DK" sz="1100" dirty="0">
                        <a:effectLst/>
                        <a:latin typeface="Lucida Handwriting" panose="03010101010101010101"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1101212"/>
                  </a:ext>
                </a:extLst>
              </a:tr>
              <a:tr h="236544">
                <a:tc>
                  <a:txBody>
                    <a:bodyPr/>
                    <a:lstStyle/>
                    <a:p>
                      <a:pPr>
                        <a:lnSpc>
                          <a:spcPct val="107000"/>
                        </a:lnSpc>
                        <a:spcAft>
                          <a:spcPts val="0"/>
                        </a:spcAft>
                      </a:pPr>
                      <a:r>
                        <a:rPr lang="da-DK" sz="1100">
                          <a:effectLst/>
                        </a:rPr>
                        <a:t>Fredag d. 27. marts</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rPr>
                        <a:t> </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latin typeface="Lucida Handwriting" panose="03010101010101010101" pitchFamily="66" charset="0"/>
                          <a:ea typeface="Calibri" panose="020F0502020204030204" pitchFamily="34" charset="0"/>
                          <a:cs typeface="Times New Roman" panose="02020603050405020304" pitchFamily="18" charset="0"/>
                        </a:rPr>
                        <a:t>Diskussion</a:t>
                      </a:r>
                    </a:p>
                    <a:p>
                      <a:pPr>
                        <a:lnSpc>
                          <a:spcPct val="107000"/>
                        </a:lnSpc>
                        <a:spcAft>
                          <a:spcPts val="0"/>
                        </a:spcAft>
                      </a:pPr>
                      <a:r>
                        <a:rPr lang="da-DK" sz="1100" dirty="0">
                          <a:effectLst/>
                          <a:latin typeface="Lucida Handwriting" panose="03010101010101010101" pitchFamily="66" charset="0"/>
                          <a:ea typeface="Calibri" panose="020F0502020204030204" pitchFamily="34" charset="0"/>
                          <a:cs typeface="Times New Roman" panose="02020603050405020304" pitchFamily="18" charset="0"/>
                        </a:rPr>
                        <a:t>Læs opgave igennem</a:t>
                      </a:r>
                      <a:r>
                        <a:rPr lang="da-DK" sz="1100" baseline="0" dirty="0">
                          <a:effectLst/>
                          <a:latin typeface="Lucida Handwriting" panose="03010101010101010101" pitchFamily="66" charset="0"/>
                          <a:ea typeface="Calibri" panose="020F0502020204030204" pitchFamily="34" charset="0"/>
                          <a:cs typeface="Times New Roman" panose="02020603050405020304" pitchFamily="18" charset="0"/>
                        </a:rPr>
                        <a:t> for at tjekke om alt er besvaret </a:t>
                      </a:r>
                      <a:endParaRPr lang="da-DK" sz="1100" dirty="0">
                        <a:effectLst/>
                        <a:latin typeface="Lucida Handwriting" panose="03010101010101010101" pitchFamily="66"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7947220"/>
                  </a:ext>
                </a:extLst>
              </a:tr>
              <a:tr h="236544">
                <a:tc>
                  <a:txBody>
                    <a:bodyPr/>
                    <a:lstStyle/>
                    <a:p>
                      <a:pPr>
                        <a:lnSpc>
                          <a:spcPct val="107000"/>
                        </a:lnSpc>
                        <a:spcAft>
                          <a:spcPts val="0"/>
                        </a:spcAft>
                      </a:pPr>
                      <a:r>
                        <a:rPr lang="da-DK" sz="1100">
                          <a:effectLst/>
                        </a:rPr>
                        <a:t>Lørdag d. 28. marts</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rPr>
                        <a:t> </a:t>
                      </a:r>
                      <a:r>
                        <a:rPr lang="da-DK" sz="1100" dirty="0">
                          <a:effectLst/>
                          <a:latin typeface="Lucida Handwriting" panose="03010101010101010101" pitchFamily="66" charset="0"/>
                        </a:rPr>
                        <a:t>Ullas</a:t>
                      </a:r>
                      <a:r>
                        <a:rPr lang="da-DK" sz="1100" baseline="0" dirty="0">
                          <a:effectLst/>
                          <a:latin typeface="Lucida Handwriting" panose="03010101010101010101" pitchFamily="66" charset="0"/>
                        </a:rPr>
                        <a:t> fødselsdag kl. 16:00</a:t>
                      </a:r>
                      <a:endParaRPr lang="da-DK" sz="1100" dirty="0">
                        <a:effectLst/>
                        <a:latin typeface="Lucida Handwriting" panose="03010101010101010101" pitchFamily="66"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latin typeface="Lucida Handwriting" panose="03010101010101010101" pitchFamily="66" charset="0"/>
                        </a:rPr>
                        <a:t> </a:t>
                      </a:r>
                      <a:endParaRPr lang="da-DK" sz="1100" dirty="0">
                        <a:effectLst/>
                        <a:latin typeface="Lucida Handwriting" panose="03010101010101010101" pitchFamily="66"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rPr>
                        <a:t> </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0990857"/>
                  </a:ext>
                </a:extLst>
              </a:tr>
              <a:tr h="236544">
                <a:tc>
                  <a:txBody>
                    <a:bodyPr/>
                    <a:lstStyle/>
                    <a:p>
                      <a:pPr>
                        <a:lnSpc>
                          <a:spcPct val="107000"/>
                        </a:lnSpc>
                        <a:spcAft>
                          <a:spcPts val="0"/>
                        </a:spcAft>
                      </a:pPr>
                      <a:r>
                        <a:rPr lang="da-DK" sz="1100">
                          <a:effectLst/>
                        </a:rPr>
                        <a:t>Søndag d. 29. marts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rPr>
                        <a:t> </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latin typeface="Lucida Handwriting" panose="03010101010101010101" pitchFamily="66" charset="0"/>
                        </a:rPr>
                        <a:t>Resume og konklusion</a:t>
                      </a:r>
                    </a:p>
                    <a:p>
                      <a:pPr>
                        <a:lnSpc>
                          <a:spcPct val="107000"/>
                        </a:lnSpc>
                        <a:spcAft>
                          <a:spcPts val="0"/>
                        </a:spcAft>
                      </a:pPr>
                      <a:endParaRPr lang="da-DK" sz="1100" dirty="0">
                        <a:effectLst/>
                        <a:latin typeface="Lucida Handwriting" panose="03010101010101010101" pitchFamily="66"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rPr>
                        <a:t> T</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2772611"/>
                  </a:ext>
                </a:extLst>
              </a:tr>
              <a:tr h="236544">
                <a:tc>
                  <a:txBody>
                    <a:bodyPr/>
                    <a:lstStyle/>
                    <a:p>
                      <a:pPr>
                        <a:lnSpc>
                          <a:spcPct val="107000"/>
                        </a:lnSpc>
                        <a:spcAft>
                          <a:spcPts val="0"/>
                        </a:spcAft>
                      </a:pPr>
                      <a:r>
                        <a:rPr lang="da-DK" sz="1100">
                          <a:effectLst/>
                        </a:rPr>
                        <a:t>Mandag d. 30. marts</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latin typeface="Lucida Handwriting" panose="03010101010101010101" pitchFamily="66" charset="0"/>
                        </a:rPr>
                        <a:t>Læs korrektur. Tjek</a:t>
                      </a:r>
                      <a:r>
                        <a:rPr lang="da-DK" sz="1100" baseline="0" dirty="0">
                          <a:effectLst/>
                          <a:latin typeface="Lucida Handwriting" panose="03010101010101010101" pitchFamily="66" charset="0"/>
                        </a:rPr>
                        <a:t> overgang mellem afsnit og rød tråd. </a:t>
                      </a:r>
                      <a:endParaRPr lang="da-DK" sz="1100" dirty="0">
                        <a:effectLst/>
                        <a:latin typeface="Lucida Handwriting" panose="03010101010101010101" pitchFamily="66"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861989"/>
                  </a:ext>
                </a:extLst>
              </a:tr>
              <a:tr h="236544">
                <a:tc>
                  <a:txBody>
                    <a:bodyPr/>
                    <a:lstStyle/>
                    <a:p>
                      <a:pPr>
                        <a:lnSpc>
                          <a:spcPct val="107000"/>
                        </a:lnSpc>
                        <a:spcAft>
                          <a:spcPts val="0"/>
                        </a:spcAft>
                      </a:pPr>
                      <a:r>
                        <a:rPr lang="da-DK" sz="1100">
                          <a:effectLst/>
                        </a:rPr>
                        <a:t>Tirsdag d. 31. marts</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rPr>
                        <a:t>Aflevering kl. 16:00</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rPr>
                        <a:t> </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1100" dirty="0">
                          <a:effectLst/>
                        </a:rPr>
                        <a:t> </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2225528"/>
                  </a:ext>
                </a:extLst>
              </a:tr>
            </a:tbl>
          </a:graphicData>
        </a:graphic>
      </p:graphicFrame>
    </p:spTree>
    <p:extLst>
      <p:ext uri="{BB962C8B-B14F-4D97-AF65-F5344CB8AC3E}">
        <p14:creationId xmlns:p14="http://schemas.microsoft.com/office/powerpoint/2010/main" val="525105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Indholdet af en rapport</a:t>
            </a:r>
          </a:p>
        </p:txBody>
      </p:sp>
      <p:sp>
        <p:nvSpPr>
          <p:cNvPr id="3" name="Pladsholder til indhold 2"/>
          <p:cNvSpPr>
            <a:spLocks noGrp="1"/>
          </p:cNvSpPr>
          <p:nvPr>
            <p:ph idx="1"/>
          </p:nvPr>
        </p:nvSpPr>
        <p:spPr>
          <a:xfrm>
            <a:off x="1024128" y="1723869"/>
            <a:ext cx="9720073" cy="4585491"/>
          </a:xfrm>
        </p:spPr>
        <p:txBody>
          <a:bodyPr>
            <a:normAutofit lnSpcReduction="10000"/>
          </a:bodyPr>
          <a:lstStyle/>
          <a:p>
            <a:pPr lvl="3">
              <a:buFont typeface="Wingdings" panose="05000000000000000000" pitchFamily="2" charset="2"/>
              <a:buChar char="v"/>
            </a:pPr>
            <a:r>
              <a:rPr lang="da-DK" sz="2000" dirty="0"/>
              <a:t>Forside </a:t>
            </a:r>
          </a:p>
          <a:p>
            <a:pPr lvl="3">
              <a:buFont typeface="Wingdings" panose="05000000000000000000" pitchFamily="2" charset="2"/>
              <a:buChar char="v"/>
            </a:pPr>
            <a:r>
              <a:rPr lang="da-DK" sz="2000" dirty="0"/>
              <a:t>Resumé på dansk </a:t>
            </a:r>
          </a:p>
          <a:p>
            <a:pPr lvl="3">
              <a:buFont typeface="Wingdings" panose="05000000000000000000" pitchFamily="2" charset="2"/>
              <a:buChar char="v"/>
            </a:pPr>
            <a:r>
              <a:rPr lang="da-DK" sz="2000" dirty="0"/>
              <a:t>Indholdsfortegnelse </a:t>
            </a:r>
          </a:p>
          <a:p>
            <a:pPr lvl="3">
              <a:buFont typeface="Wingdings" panose="05000000000000000000" pitchFamily="2" charset="2"/>
              <a:buChar char="v"/>
            </a:pPr>
            <a:r>
              <a:rPr lang="da-DK" sz="2000" dirty="0"/>
              <a:t>Indledning </a:t>
            </a:r>
          </a:p>
          <a:p>
            <a:pPr lvl="3">
              <a:buFont typeface="Wingdings" panose="05000000000000000000" pitchFamily="2" charset="2"/>
              <a:buChar char="v"/>
            </a:pPr>
            <a:r>
              <a:rPr lang="da-DK" sz="2000" dirty="0"/>
              <a:t>Opgaveformulering </a:t>
            </a:r>
          </a:p>
          <a:p>
            <a:pPr lvl="3">
              <a:buFont typeface="Wingdings" panose="05000000000000000000" pitchFamily="2" charset="2"/>
              <a:buChar char="v"/>
            </a:pPr>
            <a:r>
              <a:rPr lang="da-DK" sz="2000" dirty="0"/>
              <a:t>Metodeovervejelser </a:t>
            </a:r>
          </a:p>
          <a:p>
            <a:pPr lvl="3">
              <a:buFont typeface="Wingdings" panose="05000000000000000000" pitchFamily="2" charset="2"/>
              <a:buChar char="v"/>
            </a:pPr>
            <a:r>
              <a:rPr lang="da-DK" sz="2000" dirty="0"/>
              <a:t>Redegørelse </a:t>
            </a:r>
          </a:p>
          <a:p>
            <a:pPr lvl="3">
              <a:buFont typeface="Wingdings" panose="05000000000000000000" pitchFamily="2" charset="2"/>
              <a:buChar char="v"/>
            </a:pPr>
            <a:r>
              <a:rPr lang="da-DK" sz="2000" dirty="0"/>
              <a:t>Analyse </a:t>
            </a:r>
          </a:p>
          <a:p>
            <a:pPr lvl="3">
              <a:buFont typeface="Wingdings" panose="05000000000000000000" pitchFamily="2" charset="2"/>
              <a:buChar char="v"/>
            </a:pPr>
            <a:r>
              <a:rPr lang="da-DK" sz="2000" dirty="0"/>
              <a:t>Diskussion </a:t>
            </a:r>
          </a:p>
          <a:p>
            <a:pPr lvl="3">
              <a:buFont typeface="Wingdings" panose="05000000000000000000" pitchFamily="2" charset="2"/>
              <a:buChar char="v"/>
            </a:pPr>
            <a:r>
              <a:rPr lang="da-DK" sz="2000" dirty="0"/>
              <a:t>Konklusion </a:t>
            </a:r>
          </a:p>
          <a:p>
            <a:pPr lvl="3">
              <a:buFont typeface="Wingdings" panose="05000000000000000000" pitchFamily="2" charset="2"/>
              <a:buChar char="v"/>
            </a:pPr>
            <a:r>
              <a:rPr lang="da-DK" sz="2000" dirty="0"/>
              <a:t>Noter/kildehenvisninger</a:t>
            </a:r>
          </a:p>
          <a:p>
            <a:pPr lvl="3">
              <a:buFont typeface="Wingdings" panose="05000000000000000000" pitchFamily="2" charset="2"/>
              <a:buChar char="v"/>
            </a:pPr>
            <a:r>
              <a:rPr lang="da-DK" sz="2000" dirty="0"/>
              <a:t>Litteraturliste </a:t>
            </a:r>
          </a:p>
          <a:p>
            <a:pPr lvl="3">
              <a:buFont typeface="Wingdings" panose="05000000000000000000" pitchFamily="2" charset="2"/>
              <a:buChar char="v"/>
            </a:pPr>
            <a:r>
              <a:rPr lang="da-DK" sz="2000" dirty="0"/>
              <a:t>Eventuelle bilag </a:t>
            </a:r>
          </a:p>
          <a:p>
            <a:pPr lvl="3">
              <a:buFont typeface="Wingdings" panose="05000000000000000000" pitchFamily="2" charset="2"/>
              <a:buChar char="v"/>
            </a:pPr>
            <a:endParaRPr lang="da-DK" dirty="0"/>
          </a:p>
        </p:txBody>
      </p:sp>
    </p:spTree>
    <p:extLst>
      <p:ext uri="{BB962C8B-B14F-4D97-AF65-F5344CB8AC3E}">
        <p14:creationId xmlns:p14="http://schemas.microsoft.com/office/powerpoint/2010/main" val="2956688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Resume</a:t>
            </a:r>
          </a:p>
        </p:txBody>
      </p:sp>
      <p:sp>
        <p:nvSpPr>
          <p:cNvPr id="3" name="Pladsholder til indhold 2"/>
          <p:cNvSpPr>
            <a:spLocks noGrp="1"/>
          </p:cNvSpPr>
          <p:nvPr>
            <p:ph idx="1"/>
          </p:nvPr>
        </p:nvSpPr>
        <p:spPr/>
        <p:txBody>
          <a:bodyPr>
            <a:normAutofit/>
          </a:bodyPr>
          <a:lstStyle/>
          <a:p>
            <a:pPr>
              <a:buFont typeface="Wingdings" panose="05000000000000000000" pitchFamily="2" charset="2"/>
              <a:buChar char="v"/>
            </a:pPr>
            <a:r>
              <a:rPr lang="da-DK" sz="2800" dirty="0"/>
              <a:t>Et resume er en sammenfatning af rapportens indhold. </a:t>
            </a:r>
          </a:p>
          <a:p>
            <a:pPr>
              <a:buFont typeface="Wingdings" panose="05000000000000000000" pitchFamily="2" charset="2"/>
              <a:buChar char="v"/>
            </a:pPr>
            <a:r>
              <a:rPr lang="da-DK" sz="2800" dirty="0"/>
              <a:t>Indeholder en præsentation af rapportens problemstillinger, de vigtigste resultater og konklusioner. </a:t>
            </a:r>
          </a:p>
          <a:p>
            <a:pPr>
              <a:buFont typeface="Wingdings" panose="05000000000000000000" pitchFamily="2" charset="2"/>
              <a:buChar char="v"/>
            </a:pPr>
            <a:r>
              <a:rPr lang="da-DK" sz="2800" dirty="0"/>
              <a:t>Skrives på dansk</a:t>
            </a:r>
          </a:p>
          <a:p>
            <a:pPr>
              <a:buFont typeface="Wingdings" panose="05000000000000000000" pitchFamily="2" charset="2"/>
              <a:buChar char="v"/>
            </a:pPr>
            <a:r>
              <a:rPr lang="da-DK" sz="2800" dirty="0"/>
              <a:t>Fylder omkring 10-20 linjer</a:t>
            </a:r>
          </a:p>
          <a:p>
            <a:pPr>
              <a:buFont typeface="Wingdings" panose="05000000000000000000" pitchFamily="2" charset="2"/>
              <a:buChar char="v"/>
            </a:pPr>
            <a:r>
              <a:rPr lang="da-DK" sz="2800" dirty="0"/>
              <a:t>Placeres lige </a:t>
            </a:r>
            <a:r>
              <a:rPr lang="da-DK" sz="2800" u="sng" dirty="0"/>
              <a:t>efter</a:t>
            </a:r>
            <a:r>
              <a:rPr lang="da-DK" sz="2800" dirty="0"/>
              <a:t> forsiden og </a:t>
            </a:r>
            <a:r>
              <a:rPr lang="da-DK" sz="2800" u="sng" dirty="0"/>
              <a:t>inden</a:t>
            </a:r>
            <a:r>
              <a:rPr lang="da-DK" sz="2800" dirty="0"/>
              <a:t> indholdsfortegnelse og indledning</a:t>
            </a:r>
          </a:p>
          <a:p>
            <a:endParaRPr lang="da-DK" dirty="0"/>
          </a:p>
        </p:txBody>
      </p:sp>
    </p:spTree>
    <p:extLst>
      <p:ext uri="{BB962C8B-B14F-4D97-AF65-F5344CB8AC3E}">
        <p14:creationId xmlns:p14="http://schemas.microsoft.com/office/powerpoint/2010/main" val="958770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TJEKListen</a:t>
            </a:r>
            <a:r>
              <a:rPr lang="da-DK" dirty="0"/>
              <a:t> inden du afleverer</a:t>
            </a:r>
          </a:p>
        </p:txBody>
      </p:sp>
      <p:sp>
        <p:nvSpPr>
          <p:cNvPr id="3" name="Pladsholder til indhold 2"/>
          <p:cNvSpPr>
            <a:spLocks noGrp="1"/>
          </p:cNvSpPr>
          <p:nvPr>
            <p:ph idx="1"/>
          </p:nvPr>
        </p:nvSpPr>
        <p:spPr/>
        <p:txBody>
          <a:bodyPr>
            <a:normAutofit/>
          </a:bodyPr>
          <a:lstStyle/>
          <a:p>
            <a:r>
              <a:rPr lang="da-DK" sz="4000" dirty="0"/>
              <a:t>På </a:t>
            </a:r>
            <a:r>
              <a:rPr lang="da-DK" sz="4000" dirty="0" err="1"/>
              <a:t>studie.rhs</a:t>
            </a:r>
            <a:r>
              <a:rPr lang="da-DK" sz="4000" dirty="0"/>
              <a:t> under STUDIEOMRÅDET i venstre side finder du en tjekliste til rapport. Brug den til at tjekke at du har styr på det hele, inden du afleverer. </a:t>
            </a:r>
          </a:p>
          <a:p>
            <a:endParaRPr lang="da-DK" sz="2800" dirty="0"/>
          </a:p>
        </p:txBody>
      </p:sp>
    </p:spTree>
    <p:extLst>
      <p:ext uri="{BB962C8B-B14F-4D97-AF65-F5344CB8AC3E}">
        <p14:creationId xmlns:p14="http://schemas.microsoft.com/office/powerpoint/2010/main" val="2307552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INDHOLD AF WORKSHOP 3</a:t>
            </a:r>
          </a:p>
        </p:txBody>
      </p:sp>
      <p:sp>
        <p:nvSpPr>
          <p:cNvPr id="3" name="Pladsholder til indhold 2"/>
          <p:cNvSpPr>
            <a:spLocks noGrp="1"/>
          </p:cNvSpPr>
          <p:nvPr>
            <p:ph idx="1"/>
          </p:nvPr>
        </p:nvSpPr>
        <p:spPr/>
        <p:txBody>
          <a:bodyPr/>
          <a:lstStyle/>
          <a:p>
            <a:pPr marL="457200" indent="-457200">
              <a:buFont typeface="+mj-lt"/>
              <a:buAutoNum type="arabicPeriod"/>
            </a:pPr>
            <a:r>
              <a:rPr lang="da-DK" sz="2400" dirty="0"/>
              <a:t>Tjek din opgaveformulering: Skal du tage høje for nye ting?</a:t>
            </a:r>
          </a:p>
          <a:p>
            <a:pPr marL="457200" indent="-457200">
              <a:buFont typeface="+mj-lt"/>
              <a:buAutoNum type="arabicPeriod"/>
            </a:pPr>
            <a:r>
              <a:rPr lang="da-DK" sz="2400" dirty="0"/>
              <a:t>Genovervej din metode</a:t>
            </a:r>
          </a:p>
          <a:p>
            <a:pPr marL="457200" indent="-457200">
              <a:buFont typeface="+mj-lt"/>
              <a:buAutoNum type="arabicPeriod"/>
            </a:pPr>
            <a:r>
              <a:rPr lang="da-DK" sz="2400" dirty="0"/>
              <a:t>Lav en disposition for din opgave</a:t>
            </a:r>
          </a:p>
          <a:p>
            <a:pPr marL="457200" indent="-457200">
              <a:buFont typeface="+mj-lt"/>
              <a:buAutoNum type="arabicPeriod"/>
            </a:pPr>
            <a:r>
              <a:rPr lang="da-DK" sz="2400" dirty="0"/>
              <a:t>Planlæg din tid</a:t>
            </a:r>
          </a:p>
          <a:p>
            <a:pPr marL="457200" indent="-457200">
              <a:buFont typeface="+mj-lt"/>
              <a:buAutoNum type="arabicPeriod"/>
            </a:pPr>
            <a:r>
              <a:rPr lang="da-DK" sz="2400" dirty="0"/>
              <a:t>Hjælpeslides: </a:t>
            </a:r>
          </a:p>
          <a:p>
            <a:pPr marL="630936" lvl="1" indent="-457200">
              <a:buFont typeface="+mj-lt"/>
              <a:buAutoNum type="arabicPeriod"/>
            </a:pPr>
            <a:r>
              <a:rPr lang="da-DK" sz="2400" dirty="0"/>
              <a:t>Indhold af rapport</a:t>
            </a:r>
          </a:p>
          <a:p>
            <a:pPr marL="630936" lvl="1" indent="-457200">
              <a:buFont typeface="+mj-lt"/>
              <a:buAutoNum type="arabicPeriod"/>
            </a:pPr>
            <a:r>
              <a:rPr lang="da-DK" sz="2400" dirty="0"/>
              <a:t>Resume</a:t>
            </a:r>
          </a:p>
          <a:p>
            <a:pPr marL="630936" lvl="1" indent="-457200">
              <a:buFont typeface="+mj-lt"/>
              <a:buAutoNum type="arabicPeriod"/>
            </a:pPr>
            <a:endParaRPr lang="da-DK" dirty="0"/>
          </a:p>
          <a:p>
            <a:pPr marL="173736" lvl="1" indent="0">
              <a:buNone/>
            </a:pPr>
            <a:endParaRPr lang="da-DK" dirty="0"/>
          </a:p>
          <a:p>
            <a:pPr marL="457200" indent="-457200">
              <a:buFont typeface="+mj-lt"/>
              <a:buAutoNum type="arabicPeriod"/>
            </a:pPr>
            <a:endParaRPr lang="da-DK" dirty="0"/>
          </a:p>
          <a:p>
            <a:pPr marL="457200" indent="-457200">
              <a:buFont typeface="+mj-lt"/>
              <a:buAutoNum type="arabicPeriod"/>
            </a:pPr>
            <a:endParaRPr lang="da-DK" dirty="0"/>
          </a:p>
        </p:txBody>
      </p:sp>
    </p:spTree>
    <p:extLst>
      <p:ext uri="{BB962C8B-B14F-4D97-AF65-F5344CB8AC3E}">
        <p14:creationId xmlns:p14="http://schemas.microsoft.com/office/powerpoint/2010/main" val="444192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Opgaveformulering</a:t>
            </a:r>
          </a:p>
        </p:txBody>
      </p:sp>
      <p:sp>
        <p:nvSpPr>
          <p:cNvPr id="3" name="Pladsholder til indhold 2"/>
          <p:cNvSpPr>
            <a:spLocks noGrp="1"/>
          </p:cNvSpPr>
          <p:nvPr>
            <p:ph idx="1"/>
          </p:nvPr>
        </p:nvSpPr>
        <p:spPr/>
        <p:txBody>
          <a:bodyPr/>
          <a:lstStyle/>
          <a:p>
            <a:pPr>
              <a:buFont typeface="Arial" panose="020B0604020202020204" pitchFamily="34" charset="0"/>
              <a:buChar char="•"/>
            </a:pPr>
            <a:r>
              <a:rPr lang="da-DK" sz="2800" dirty="0"/>
              <a:t>Hvordan adskiller din opgaveformulering (den du har fået udleveret i dag) sig fra din problemformulering (den du selv afleverede den 17. marts)?</a:t>
            </a:r>
          </a:p>
          <a:p>
            <a:pPr>
              <a:buFont typeface="Arial" panose="020B0604020202020204" pitchFamily="34" charset="0"/>
              <a:buChar char="•"/>
            </a:pPr>
            <a:r>
              <a:rPr lang="da-DK" sz="2800" dirty="0"/>
              <a:t>Prøv at vurdere om forskellene bare drejer sig om:</a:t>
            </a:r>
          </a:p>
          <a:p>
            <a:pPr lvl="1">
              <a:buFont typeface="Arial" panose="020B0604020202020204" pitchFamily="34" charset="0"/>
              <a:buChar char="•"/>
            </a:pPr>
            <a:r>
              <a:rPr lang="da-DK" sz="2800" dirty="0"/>
              <a:t>Sproglige tilpasning</a:t>
            </a:r>
          </a:p>
          <a:p>
            <a:pPr lvl="1">
              <a:buFont typeface="Arial" panose="020B0604020202020204" pitchFamily="34" charset="0"/>
              <a:buChar char="•"/>
            </a:pPr>
            <a:r>
              <a:rPr lang="da-DK" sz="2800" dirty="0"/>
              <a:t>Afgrænsning af opgaven</a:t>
            </a:r>
          </a:p>
          <a:p>
            <a:pPr marL="128016" lvl="1" indent="0">
              <a:buNone/>
            </a:pPr>
            <a:r>
              <a:rPr lang="da-DK" sz="2800" dirty="0"/>
              <a:t>Eller om der er større ændringer f.eks. i de taksonomiske niveauer, teorier, metode, etc.</a:t>
            </a:r>
          </a:p>
          <a:p>
            <a:endParaRPr lang="da-DK" dirty="0"/>
          </a:p>
        </p:txBody>
      </p:sp>
    </p:spTree>
    <p:extLst>
      <p:ext uri="{BB962C8B-B14F-4D97-AF65-F5344CB8AC3E}">
        <p14:creationId xmlns:p14="http://schemas.microsoft.com/office/powerpoint/2010/main" val="2705134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Den videnskabelige basismodel</a:t>
            </a:r>
          </a:p>
        </p:txBody>
      </p:sp>
      <p:sp>
        <p:nvSpPr>
          <p:cNvPr id="3" name="Pladsholder til indhold 2"/>
          <p:cNvSpPr>
            <a:spLocks noGrp="1"/>
          </p:cNvSpPr>
          <p:nvPr>
            <p:ph sz="half" idx="1"/>
          </p:nvPr>
        </p:nvSpPr>
        <p:spPr>
          <a:xfrm>
            <a:off x="1024127" y="1933731"/>
            <a:ext cx="4754880" cy="4375629"/>
          </a:xfrm>
        </p:spPr>
        <p:txBody>
          <a:bodyPr>
            <a:normAutofit/>
          </a:bodyPr>
          <a:lstStyle/>
          <a:p>
            <a:pPr marL="0" indent="0">
              <a:buNone/>
            </a:pPr>
            <a:r>
              <a:rPr lang="da-DK" dirty="0"/>
              <a:t>Genovervej dine overvejelser om metode ud fra den videnskabelige basismodel:</a:t>
            </a:r>
          </a:p>
          <a:p>
            <a:pPr marL="457200" indent="-457200">
              <a:buFont typeface="+mj-lt"/>
              <a:buAutoNum type="arabicPeriod"/>
            </a:pPr>
            <a:r>
              <a:rPr lang="da-DK" dirty="0"/>
              <a:t>Hvad er mit spørgsmål?</a:t>
            </a:r>
          </a:p>
          <a:p>
            <a:pPr marL="457200" indent="-457200">
              <a:buFont typeface="+mj-lt"/>
              <a:buAutoNum type="arabicPeriod"/>
            </a:pPr>
            <a:r>
              <a:rPr lang="da-DK" dirty="0"/>
              <a:t>Hvordan gå til det?</a:t>
            </a:r>
          </a:p>
          <a:p>
            <a:pPr marL="457200" indent="-457200">
              <a:buFont typeface="+mj-lt"/>
              <a:buAutoNum type="arabicPeriod"/>
            </a:pPr>
            <a:r>
              <a:rPr lang="da-DK" dirty="0"/>
              <a:t>Hvorfor gøre det sådan?</a:t>
            </a:r>
          </a:p>
          <a:p>
            <a:pPr marL="457200" indent="-457200">
              <a:buFont typeface="+mj-lt"/>
              <a:buAutoNum type="arabicPeriod"/>
            </a:pPr>
            <a:r>
              <a:rPr lang="da-DK" dirty="0"/>
              <a:t>Hvad kan gå galt?</a:t>
            </a:r>
          </a:p>
          <a:p>
            <a:pPr marL="0" indent="0">
              <a:buNone/>
            </a:pPr>
            <a:r>
              <a:rPr lang="da-DK" dirty="0"/>
              <a:t>Sørg for at få justeret alle punkterne. </a:t>
            </a:r>
          </a:p>
          <a:p>
            <a:pPr marL="0" indent="0">
              <a:buNone/>
            </a:pPr>
            <a:r>
              <a:rPr lang="da-DK" dirty="0"/>
              <a:t>Forvent at du skal vende tilbage til dette dokument flere gange i løbet af SOP-perioden. </a:t>
            </a:r>
          </a:p>
        </p:txBody>
      </p:sp>
      <p:pic>
        <p:nvPicPr>
          <p:cNvPr id="5" name="Pladsholder til indhold 4"/>
          <p:cNvPicPr>
            <a:picLocks noGrp="1" noChangeAspect="1"/>
          </p:cNvPicPr>
          <p:nvPr>
            <p:ph sz="half" idx="2"/>
          </p:nvPr>
        </p:nvPicPr>
        <p:blipFill>
          <a:blip r:embed="rId2"/>
          <a:stretch>
            <a:fillRect/>
          </a:stretch>
        </p:blipFill>
        <p:spPr>
          <a:xfrm>
            <a:off x="5989638" y="2717920"/>
            <a:ext cx="4754562" cy="3158884"/>
          </a:xfrm>
          <a:prstGeom prst="rect">
            <a:avLst/>
          </a:prstGeom>
        </p:spPr>
      </p:pic>
    </p:spTree>
    <p:extLst>
      <p:ext uri="{BB962C8B-B14F-4D97-AF65-F5344CB8AC3E}">
        <p14:creationId xmlns:p14="http://schemas.microsoft.com/office/powerpoint/2010/main" val="3746509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Når du skriver dit metodeafsnit</a:t>
            </a:r>
          </a:p>
        </p:txBody>
      </p:sp>
      <p:sp>
        <p:nvSpPr>
          <p:cNvPr id="3" name="Pladsholder til indhold 2"/>
          <p:cNvSpPr>
            <a:spLocks noGrp="1"/>
          </p:cNvSpPr>
          <p:nvPr>
            <p:ph idx="1"/>
          </p:nvPr>
        </p:nvSpPr>
        <p:spPr>
          <a:xfrm>
            <a:off x="1024128" y="1918741"/>
            <a:ext cx="9720073" cy="4390619"/>
          </a:xfrm>
        </p:spPr>
        <p:txBody>
          <a:bodyPr/>
          <a:lstStyle/>
          <a:p>
            <a:r>
              <a:rPr lang="da-DK" sz="2800" dirty="0"/>
              <a:t>Husk at den videnskabelige basismodel er en køreplan til at planlægge, hvordan du vil besvare din problemstilling og altså til at overveje, </a:t>
            </a:r>
            <a:r>
              <a:rPr lang="da-DK" sz="2800" u="sng" dirty="0"/>
              <a:t>hvilke</a:t>
            </a:r>
            <a:r>
              <a:rPr lang="da-DK" sz="2800" dirty="0"/>
              <a:t> metoder, du vil anvende.</a:t>
            </a:r>
          </a:p>
          <a:p>
            <a:r>
              <a:rPr lang="da-DK" sz="2800" dirty="0"/>
              <a:t>Den videnskabelige basismodel er altså </a:t>
            </a:r>
            <a:r>
              <a:rPr lang="da-DK" sz="2800" u="sng" dirty="0"/>
              <a:t>ikke</a:t>
            </a:r>
            <a:r>
              <a:rPr lang="da-DK" sz="2800" dirty="0"/>
              <a:t> selv en metode og den skal </a:t>
            </a:r>
            <a:r>
              <a:rPr lang="da-DK" sz="2800" u="sng" dirty="0"/>
              <a:t>ikke</a:t>
            </a:r>
            <a:r>
              <a:rPr lang="da-DK" sz="2800" dirty="0"/>
              <a:t> være en eksplicit del af dit metodeafsnit. </a:t>
            </a:r>
          </a:p>
          <a:p>
            <a:r>
              <a:rPr lang="da-DK" sz="2800" dirty="0"/>
              <a:t>I dit metodeafsnit skal du beskrive de metoder, du faktisk anvender og begrunde hvorfor. Dine overvejelser ud fra den videnskabelige basismodel er udgangspunktet for dine metodeovervejelser. </a:t>
            </a:r>
          </a:p>
          <a:p>
            <a:endParaRPr lang="da-DK" dirty="0"/>
          </a:p>
        </p:txBody>
      </p:sp>
    </p:spTree>
    <p:extLst>
      <p:ext uri="{BB962C8B-B14F-4D97-AF65-F5344CB8AC3E}">
        <p14:creationId xmlns:p14="http://schemas.microsoft.com/office/powerpoint/2010/main" val="3545535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Hvad skal jeg bruge af materiale?</a:t>
            </a:r>
          </a:p>
        </p:txBody>
      </p:sp>
      <p:sp>
        <p:nvSpPr>
          <p:cNvPr id="3" name="Pladsholder til indhold 2"/>
          <p:cNvSpPr>
            <a:spLocks noGrp="1"/>
          </p:cNvSpPr>
          <p:nvPr>
            <p:ph idx="1"/>
          </p:nvPr>
        </p:nvSpPr>
        <p:spPr>
          <a:xfrm>
            <a:off x="1024128" y="1798820"/>
            <a:ext cx="9720073" cy="4510540"/>
          </a:xfrm>
        </p:spPr>
        <p:txBody>
          <a:bodyPr>
            <a:normAutofit/>
          </a:bodyPr>
          <a:lstStyle/>
          <a:p>
            <a:pPr>
              <a:buFont typeface="Arial" panose="020B0604020202020204" pitchFamily="34" charset="0"/>
              <a:buChar char="•"/>
            </a:pPr>
            <a:r>
              <a:rPr lang="da-DK" sz="2400" dirty="0"/>
              <a:t>Som en del af disse overvejelser skal du også tage stilling til, hvilket materiale der skal anvendes for, at du kan løse din opgaveformulering.</a:t>
            </a:r>
          </a:p>
          <a:p>
            <a:pPr>
              <a:buFont typeface="Arial" panose="020B0604020202020204" pitchFamily="34" charset="0"/>
              <a:buChar char="•"/>
            </a:pPr>
            <a:r>
              <a:rPr lang="da-DK" sz="2400" dirty="0"/>
              <a:t>Det kan derfor være en idé at udarbejde en beskrivelse af det materiale, som du ideelt set gerne vil anvende for at løse din opgaveformuleringen.</a:t>
            </a:r>
          </a:p>
          <a:p>
            <a:pPr>
              <a:buFont typeface="Arial" panose="020B0604020202020204" pitchFamily="34" charset="0"/>
              <a:buChar char="•"/>
            </a:pPr>
            <a:r>
              <a:rPr lang="da-DK" sz="2400" dirty="0"/>
              <a:t>Lad os kalde denne beskrivelse din ”ønskeseddel”.</a:t>
            </a:r>
          </a:p>
          <a:p>
            <a:pPr>
              <a:buFont typeface="Arial" panose="020B0604020202020204" pitchFamily="34" charset="0"/>
              <a:buChar char="•"/>
            </a:pPr>
            <a:r>
              <a:rPr lang="da-DK" sz="2400" dirty="0"/>
              <a:t>Du har sikkert allerede indsamlet en stor mængde materiale i forbindelse med udarbejdelsen af din problemformulering - men kan det materiale ideelt set anvendes på din opgaveformulering?</a:t>
            </a:r>
          </a:p>
          <a:p>
            <a:pPr>
              <a:buFont typeface="Arial" panose="020B0604020202020204" pitchFamily="34" charset="0"/>
              <a:buChar char="•"/>
            </a:pPr>
            <a:r>
              <a:rPr lang="da-DK" sz="2400" dirty="0"/>
              <a:t>Med udgangspunkt i din ”ønskeseddel” skal du gennemgå dit eksisterende materiale og finde ud af, hvilke materiale fra ”ønskesedlen” er du allerede i besiddelse af og hvilke materiale </a:t>
            </a:r>
            <a:r>
              <a:rPr lang="da-DK" sz="2400" b="1" dirty="0"/>
              <a:t>mangler</a:t>
            </a:r>
            <a:r>
              <a:rPr lang="da-DK" sz="2400" dirty="0"/>
              <a:t> du fortsat at få fat i.</a:t>
            </a:r>
          </a:p>
          <a:p>
            <a:pPr>
              <a:buFont typeface="Arial" panose="020B0604020202020204" pitchFamily="34" charset="0"/>
              <a:buChar char="•"/>
            </a:pPr>
            <a:endParaRPr lang="da-DK" dirty="0"/>
          </a:p>
          <a:p>
            <a:pPr>
              <a:buFont typeface="Arial" panose="020B0604020202020204" pitchFamily="34" charset="0"/>
              <a:buChar char="•"/>
            </a:pPr>
            <a:endParaRPr lang="da-DK" dirty="0"/>
          </a:p>
          <a:p>
            <a:pPr>
              <a:buFont typeface="Arial" panose="020B0604020202020204" pitchFamily="34" charset="0"/>
              <a:buChar char="•"/>
            </a:pPr>
            <a:endParaRPr lang="da-DK" dirty="0"/>
          </a:p>
        </p:txBody>
      </p:sp>
    </p:spTree>
    <p:extLst>
      <p:ext uri="{BB962C8B-B14F-4D97-AF65-F5344CB8AC3E}">
        <p14:creationId xmlns:p14="http://schemas.microsoft.com/office/powerpoint/2010/main" val="2779205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Hvad mangler jeg af Materiale</a:t>
            </a:r>
          </a:p>
        </p:txBody>
      </p:sp>
      <p:graphicFrame>
        <p:nvGraphicFramePr>
          <p:cNvPr id="4" name="Pladsholder til indhold 3"/>
          <p:cNvGraphicFramePr>
            <a:graphicFrameLocks noGrp="1"/>
          </p:cNvGraphicFramePr>
          <p:nvPr>
            <p:ph idx="1"/>
            <p:extLst/>
          </p:nvPr>
        </p:nvGraphicFramePr>
        <p:xfrm>
          <a:off x="1023938" y="2286000"/>
          <a:ext cx="9720262" cy="3606800"/>
        </p:xfrm>
        <a:graphic>
          <a:graphicData uri="http://schemas.openxmlformats.org/drawingml/2006/table">
            <a:tbl>
              <a:tblPr firstRow="1" bandRow="1">
                <a:tableStyleId>{5C22544A-7EE6-4342-B048-85BDC9FD1C3A}</a:tableStyleId>
              </a:tblPr>
              <a:tblGrid>
                <a:gridCol w="3240087">
                  <a:extLst>
                    <a:ext uri="{9D8B030D-6E8A-4147-A177-3AD203B41FA5}">
                      <a16:colId xmlns:a16="http://schemas.microsoft.com/office/drawing/2014/main" val="3332846625"/>
                    </a:ext>
                  </a:extLst>
                </a:gridCol>
                <a:gridCol w="3240087">
                  <a:extLst>
                    <a:ext uri="{9D8B030D-6E8A-4147-A177-3AD203B41FA5}">
                      <a16:colId xmlns:a16="http://schemas.microsoft.com/office/drawing/2014/main" val="2574816660"/>
                    </a:ext>
                  </a:extLst>
                </a:gridCol>
                <a:gridCol w="981520">
                  <a:extLst>
                    <a:ext uri="{9D8B030D-6E8A-4147-A177-3AD203B41FA5}">
                      <a16:colId xmlns:a16="http://schemas.microsoft.com/office/drawing/2014/main" val="3844356527"/>
                    </a:ext>
                  </a:extLst>
                </a:gridCol>
                <a:gridCol w="2258568">
                  <a:extLst>
                    <a:ext uri="{9D8B030D-6E8A-4147-A177-3AD203B41FA5}">
                      <a16:colId xmlns:a16="http://schemas.microsoft.com/office/drawing/2014/main" val="567057208"/>
                    </a:ext>
                  </a:extLst>
                </a:gridCol>
              </a:tblGrid>
              <a:tr h="370840">
                <a:tc>
                  <a:txBody>
                    <a:bodyPr/>
                    <a:lstStyle/>
                    <a:p>
                      <a:pPr algn="ctr"/>
                      <a:r>
                        <a:rPr lang="da-DK" dirty="0"/>
                        <a:t>Materiale</a:t>
                      </a:r>
                      <a:r>
                        <a:rPr lang="da-DK" baseline="0" dirty="0"/>
                        <a:t> jeg skal anvende</a:t>
                      </a:r>
                    </a:p>
                    <a:p>
                      <a:pPr algn="ctr"/>
                      <a:r>
                        <a:rPr lang="da-DK" baseline="0" dirty="0"/>
                        <a:t>”ønskeseddel”</a:t>
                      </a:r>
                      <a:endParaRPr lang="da-DK" dirty="0"/>
                    </a:p>
                  </a:txBody>
                  <a:tcPr/>
                </a:tc>
                <a:tc>
                  <a:txBody>
                    <a:bodyPr/>
                    <a:lstStyle/>
                    <a:p>
                      <a:pPr algn="ctr"/>
                      <a:r>
                        <a:rPr lang="da-DK" dirty="0"/>
                        <a:t>Materiale jeg allerede</a:t>
                      </a:r>
                      <a:r>
                        <a:rPr lang="da-DK" baseline="0" dirty="0"/>
                        <a:t> har</a:t>
                      </a:r>
                      <a:endParaRPr lang="da-DK" dirty="0"/>
                    </a:p>
                  </a:txBody>
                  <a:tcPr/>
                </a:tc>
                <a:tc>
                  <a:txBody>
                    <a:bodyPr/>
                    <a:lstStyle/>
                    <a:p>
                      <a:pPr algn="ctr"/>
                      <a:r>
                        <a:rPr lang="da-DK" dirty="0"/>
                        <a:t>Mangel-liste</a:t>
                      </a:r>
                    </a:p>
                  </a:txBody>
                  <a:tcPr/>
                </a:tc>
                <a:tc>
                  <a:txBody>
                    <a:bodyPr/>
                    <a:lstStyle/>
                    <a:p>
                      <a:pPr algn="ctr"/>
                      <a:r>
                        <a:rPr lang="da-DK" dirty="0"/>
                        <a:t>Hvor kan det findes?</a:t>
                      </a:r>
                    </a:p>
                  </a:txBody>
                  <a:tcPr/>
                </a:tc>
                <a:extLst>
                  <a:ext uri="{0D108BD9-81ED-4DB2-BD59-A6C34878D82A}">
                    <a16:rowId xmlns:a16="http://schemas.microsoft.com/office/drawing/2014/main" val="3435210870"/>
                  </a:ext>
                </a:extLst>
              </a:tr>
              <a:tr h="370840">
                <a:tc>
                  <a:txBody>
                    <a:bodyPr/>
                    <a:lstStyle/>
                    <a:p>
                      <a:endParaRPr lang="da-DK" dirty="0"/>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4255906674"/>
                  </a:ext>
                </a:extLst>
              </a:tr>
              <a:tr h="370840">
                <a:tc>
                  <a:txBody>
                    <a:bodyPr/>
                    <a:lstStyle/>
                    <a:p>
                      <a:endParaRPr lang="da-DK" dirty="0"/>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1714178776"/>
                  </a:ext>
                </a:extLst>
              </a:tr>
              <a:tr h="370840">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1126193996"/>
                  </a:ext>
                </a:extLst>
              </a:tr>
              <a:tr h="370840">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79578870"/>
                  </a:ext>
                </a:extLst>
              </a:tr>
              <a:tr h="370840">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3968775548"/>
                  </a:ext>
                </a:extLst>
              </a:tr>
              <a:tr h="370840">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3769338466"/>
                  </a:ext>
                </a:extLst>
              </a:tr>
              <a:tr h="370840">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extLst>
                  <a:ext uri="{0D108BD9-81ED-4DB2-BD59-A6C34878D82A}">
                    <a16:rowId xmlns:a16="http://schemas.microsoft.com/office/drawing/2014/main" val="582827973"/>
                  </a:ext>
                </a:extLst>
              </a:tr>
              <a:tr h="370840">
                <a:tc>
                  <a:txBody>
                    <a:bodyPr/>
                    <a:lstStyle/>
                    <a:p>
                      <a:endParaRPr lang="da-DK" dirty="0"/>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3908197928"/>
                  </a:ext>
                </a:extLst>
              </a:tr>
            </a:tbl>
          </a:graphicData>
        </a:graphic>
      </p:graphicFrame>
    </p:spTree>
    <p:extLst>
      <p:ext uri="{BB962C8B-B14F-4D97-AF65-F5344CB8AC3E}">
        <p14:creationId xmlns:p14="http://schemas.microsoft.com/office/powerpoint/2010/main" val="3089759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Mangelliste</a:t>
            </a:r>
          </a:p>
        </p:txBody>
      </p:sp>
      <p:sp>
        <p:nvSpPr>
          <p:cNvPr id="3" name="Pladsholder til indhold 2"/>
          <p:cNvSpPr>
            <a:spLocks noGrp="1"/>
          </p:cNvSpPr>
          <p:nvPr>
            <p:ph idx="1"/>
          </p:nvPr>
        </p:nvSpPr>
        <p:spPr/>
        <p:txBody>
          <a:bodyPr>
            <a:normAutofit/>
          </a:bodyPr>
          <a:lstStyle/>
          <a:p>
            <a:pPr>
              <a:buFont typeface="Arial" panose="020B0604020202020204" pitchFamily="34" charset="0"/>
              <a:buChar char="•"/>
            </a:pPr>
            <a:r>
              <a:rPr lang="da-DK" sz="2400" dirty="0"/>
              <a:t>Forskellen mellem din ”ønskeseddel” og det materiale, som du allerede er i besiddelse af, kaldes din mangelliste.</a:t>
            </a:r>
          </a:p>
          <a:p>
            <a:pPr>
              <a:buFont typeface="Arial" panose="020B0604020202020204" pitchFamily="34" charset="0"/>
              <a:buChar char="•"/>
            </a:pPr>
            <a:r>
              <a:rPr lang="da-DK" sz="2400" dirty="0"/>
              <a:t>På informationsworkshoppen i morgen kan du søge det manglende materiale og undersøge om det er muligt at fremskaffe materialet indenfor din tidsramme.</a:t>
            </a:r>
          </a:p>
          <a:p>
            <a:pPr>
              <a:buFont typeface="Arial" panose="020B0604020202020204" pitchFamily="34" charset="0"/>
              <a:buChar char="•"/>
            </a:pPr>
            <a:r>
              <a:rPr lang="da-DK" sz="2400" dirty="0"/>
              <a:t>Hvis det ikke er muligt at fremskaffe det manglende materiale, bør du overveje at ændre på ”Hvordan gå til det?” og ”Hvorfor gøre det sådan?” således, at dine metodemæssige overvejelser afspejler det materiale, der er adgang til.</a:t>
            </a:r>
          </a:p>
          <a:p>
            <a:pPr>
              <a:buFont typeface="Arial" panose="020B0604020202020204" pitchFamily="34" charset="0"/>
              <a:buChar char="•"/>
            </a:pPr>
            <a:r>
              <a:rPr lang="da-DK" sz="2400" dirty="0"/>
              <a:t>HUSK at intet materiale kan bruges til alting</a:t>
            </a:r>
          </a:p>
        </p:txBody>
      </p:sp>
    </p:spTree>
    <p:extLst>
      <p:ext uri="{BB962C8B-B14F-4D97-AF65-F5344CB8AC3E}">
        <p14:creationId xmlns:p14="http://schemas.microsoft.com/office/powerpoint/2010/main" val="788513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Disposition for opgaven</a:t>
            </a:r>
          </a:p>
        </p:txBody>
      </p:sp>
      <p:sp>
        <p:nvSpPr>
          <p:cNvPr id="3" name="Pladsholder til indhold 2"/>
          <p:cNvSpPr>
            <a:spLocks noGrp="1"/>
          </p:cNvSpPr>
          <p:nvPr>
            <p:ph idx="1"/>
          </p:nvPr>
        </p:nvSpPr>
        <p:spPr/>
        <p:txBody>
          <a:bodyPr>
            <a:normAutofit/>
          </a:bodyPr>
          <a:lstStyle/>
          <a:p>
            <a:r>
              <a:rPr lang="da-DK" sz="2800" dirty="0"/>
              <a:t>Det er ret vigtigt at danne et overblik over opgaven, inden du går i gang med at skrive. Det gør du ved at skrive en disposition: </a:t>
            </a:r>
          </a:p>
          <a:p>
            <a:pPr>
              <a:buFont typeface="Wingdings" panose="05000000000000000000" pitchFamily="2" charset="2"/>
              <a:buChar char="§"/>
            </a:pPr>
            <a:r>
              <a:rPr lang="da-DK" sz="2800" dirty="0"/>
              <a:t>Opret et dokument med en indholdsfortegnelse og bryd din problemformulering op i afsnit. Lav en brainstorm over, hvad de enkelte afsnit skal indeholde. Opret eventuelt underafsnit i indholdsfortegnelsen.</a:t>
            </a:r>
          </a:p>
          <a:p>
            <a:r>
              <a:rPr lang="da-DK" sz="2800" dirty="0"/>
              <a:t>Hvis du har brug for et godt redskab til en udførlig disposition, kan du prøve Peter Plys opgaven på de næste slides. </a:t>
            </a:r>
          </a:p>
          <a:p>
            <a:pPr marL="0" indent="0">
              <a:buNone/>
            </a:pPr>
            <a:endParaRPr lang="da-DK" dirty="0"/>
          </a:p>
          <a:p>
            <a:endParaRPr lang="da-DK" dirty="0"/>
          </a:p>
        </p:txBody>
      </p:sp>
    </p:spTree>
    <p:extLst>
      <p:ext uri="{BB962C8B-B14F-4D97-AF65-F5344CB8AC3E}">
        <p14:creationId xmlns:p14="http://schemas.microsoft.com/office/powerpoint/2010/main" val="41226048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638</TotalTime>
  <Words>1401</Words>
  <Application>Microsoft Office PowerPoint</Application>
  <PresentationFormat>Widescreen</PresentationFormat>
  <Paragraphs>120</Paragraphs>
  <Slides>16</Slides>
  <Notes>0</Notes>
  <HiddenSlides>0</HiddenSlides>
  <MMClips>0</MMClips>
  <ScaleCrop>false</ScaleCrop>
  <HeadingPairs>
    <vt:vector size="6" baseType="variant">
      <vt:variant>
        <vt:lpstr>Benyttede skrifttyper</vt:lpstr>
      </vt:variant>
      <vt:variant>
        <vt:i4>8</vt:i4>
      </vt:variant>
      <vt:variant>
        <vt:lpstr>Tema</vt:lpstr>
      </vt:variant>
      <vt:variant>
        <vt:i4>1</vt:i4>
      </vt:variant>
      <vt:variant>
        <vt:lpstr>Slidetitler</vt:lpstr>
      </vt:variant>
      <vt:variant>
        <vt:i4>16</vt:i4>
      </vt:variant>
    </vt:vector>
  </HeadingPairs>
  <TitlesOfParts>
    <vt:vector size="25" baseType="lpstr">
      <vt:lpstr>Arial</vt:lpstr>
      <vt:lpstr>Calibri</vt:lpstr>
      <vt:lpstr>Lucida Handwriting</vt:lpstr>
      <vt:lpstr>Times New Roman</vt:lpstr>
      <vt:lpstr>Tw Cen MT</vt:lpstr>
      <vt:lpstr>Tw Cen MT Condensed</vt:lpstr>
      <vt:lpstr>Wingdings</vt:lpstr>
      <vt:lpstr>Wingdings 3</vt:lpstr>
      <vt:lpstr>Integral</vt:lpstr>
      <vt:lpstr>Kom godt i gang</vt:lpstr>
      <vt:lpstr>INDHOLD AF WORKSHOP 3</vt:lpstr>
      <vt:lpstr>Opgaveformulering</vt:lpstr>
      <vt:lpstr>Den videnskabelige basismodel</vt:lpstr>
      <vt:lpstr>Når du skriver dit metodeafsnit</vt:lpstr>
      <vt:lpstr>Hvad skal jeg bruge af materiale?</vt:lpstr>
      <vt:lpstr>Hvad mangler jeg af Materiale</vt:lpstr>
      <vt:lpstr>Mangelliste</vt:lpstr>
      <vt:lpstr>Disposition for opgaven</vt:lpstr>
      <vt:lpstr>Hvad er en peter Plys opgave?</vt:lpstr>
      <vt:lpstr>Et eksempel på en Peter Plys opgave</vt:lpstr>
      <vt:lpstr>Vigtigt om Peter Plys opgaven</vt:lpstr>
      <vt:lpstr>Planlæg din SOP-Periode</vt:lpstr>
      <vt:lpstr>Indholdet af en rapport</vt:lpstr>
      <vt:lpstr>Resume</vt:lpstr>
      <vt:lpstr>TJEKListen inden du afleverer</vt:lpstr>
    </vt:vector>
  </TitlesOfParts>
  <Company>Roskilde Handelsskole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 - Kom godt i gang</dc:title>
  <dc:creator>Jess Salling Christiansen</dc:creator>
  <cp:lastModifiedBy>Jesper Brygger</cp:lastModifiedBy>
  <cp:revision>37</cp:revision>
  <dcterms:created xsi:type="dcterms:W3CDTF">2020-02-24T09:25:18Z</dcterms:created>
  <dcterms:modified xsi:type="dcterms:W3CDTF">2022-03-27T06:16:54Z</dcterms:modified>
</cp:coreProperties>
</file>