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6"/>
  </p:sldMasterIdLst>
  <p:sldIdLst>
    <p:sldId id="256" r:id="rId7"/>
    <p:sldId id="260" r:id="rId8"/>
    <p:sldId id="258" r:id="rId9"/>
    <p:sldId id="257" r:id="rId10"/>
    <p:sldId id="259" r:id="rId11"/>
    <p:sldId id="262" r:id="rId12"/>
    <p:sldId id="265" r:id="rId13"/>
    <p:sldId id="261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5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8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09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12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91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408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14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65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42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26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68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15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sz="7200" dirty="0" smtClean="0"/>
              <a:t>Problemformulering i SRP</a:t>
            </a:r>
            <a:endParaRPr lang="da-DK" sz="72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278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da-DK" b="1" dirty="0"/>
              <a:t>Centrale krav i SRP</a:t>
            </a:r>
            <a:r>
              <a:rPr lang="da-DK" b="1" dirty="0" smtClean="0"/>
              <a:t>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da-DK" sz="2800" dirty="0" smtClean="0"/>
              <a:t>- </a:t>
            </a:r>
            <a:r>
              <a:rPr lang="da-DK" sz="2800" dirty="0" smtClean="0">
                <a:cs typeface="Times New Roman" pitchFamily="18" charset="0"/>
              </a:rPr>
              <a:t>demonstrere </a:t>
            </a:r>
            <a:r>
              <a:rPr lang="da-DK" sz="2800" dirty="0">
                <a:cs typeface="Times New Roman" pitchFamily="18" charset="0"/>
              </a:rPr>
              <a:t>evne til faglig fordybelse og til at sætte sig ind i nye faglige områder</a:t>
            </a:r>
          </a:p>
          <a:p>
            <a:pPr lvl="0"/>
            <a:r>
              <a:rPr lang="da-DK" sz="2800" dirty="0" smtClean="0"/>
              <a:t>- </a:t>
            </a:r>
            <a:r>
              <a:rPr lang="da-DK" sz="2800" dirty="0" smtClean="0">
                <a:cs typeface="Times New Roman" pitchFamily="18" charset="0"/>
              </a:rPr>
              <a:t>demonstrere </a:t>
            </a:r>
            <a:r>
              <a:rPr lang="da-DK" sz="2800" dirty="0">
                <a:cs typeface="Times New Roman" pitchFamily="18" charset="0"/>
              </a:rPr>
              <a:t>evne til at udvælge, anvende og kombinere forskellige faglige tilgange og metoder og dermed forstærke den faglige </a:t>
            </a:r>
            <a:r>
              <a:rPr lang="da-DK" sz="2800" dirty="0" smtClean="0">
                <a:cs typeface="Times New Roman" pitchFamily="18" charset="0"/>
              </a:rPr>
              <a:t>fordybelse</a:t>
            </a:r>
          </a:p>
          <a:p>
            <a:pPr lvl="0"/>
            <a:r>
              <a:rPr lang="da-DK" sz="2800" dirty="0" smtClean="0">
                <a:cs typeface="Times New Roman" pitchFamily="18" charset="0"/>
              </a:rPr>
              <a:t>- </a:t>
            </a:r>
            <a:r>
              <a:rPr lang="da-DK" sz="2800" dirty="0"/>
              <a:t>beherske relevante faglige mål i de indgående fag </a:t>
            </a:r>
            <a:endParaRPr lang="da-DK" sz="2800" dirty="0" smtClean="0">
              <a:cs typeface="Times New Roman" pitchFamily="18" charset="0"/>
            </a:endParaRPr>
          </a:p>
          <a:p>
            <a:pPr lvl="0"/>
            <a:endParaRPr lang="da-DK" sz="2800" dirty="0"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da-DK" sz="3600" b="1" dirty="0" smtClean="0">
                <a:cs typeface="Times New Roman" pitchFamily="18" charset="0"/>
              </a:rPr>
              <a:t>Hvordan stiller vi en problemformulering, der giver eleven mulighed for det?</a:t>
            </a:r>
            <a:endParaRPr lang="da-DK" sz="3600" b="1" dirty="0">
              <a:cs typeface="Times New Roman" pitchFamily="18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7501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Den gode problemformulering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b="1" dirty="0" smtClean="0"/>
              <a:t>Håbløs</a:t>
            </a:r>
            <a:endParaRPr lang="da-DK" b="1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/>
              <a:t>På baggrund af en kort beskrivelse af Arla A/S udarbejdes en analyse af virksomheden. Analysen skal bl.a. indeholde en strategisk analyse og en økonomisk analyse af de seneste offentliggjorte årsrapporter og en analyse af deres nuværende markedssituation</a:t>
            </a:r>
            <a:r>
              <a:rPr lang="da-DK" dirty="0" smtClean="0"/>
              <a:t>.</a:t>
            </a:r>
            <a:endParaRPr lang="da-DK" dirty="0"/>
          </a:p>
          <a:p>
            <a:r>
              <a:rPr lang="da-DK" dirty="0"/>
              <a:t>Der ønskes endvidere en beskrivelse af </a:t>
            </a:r>
            <a:r>
              <a:rPr lang="da-DK" dirty="0" err="1"/>
              <a:t>Arla’s</a:t>
            </a:r>
            <a:r>
              <a:rPr lang="da-DK" dirty="0"/>
              <a:t> nuværende eksportmarkeder og en vurdering af hvilke(t) eksportmarked(er) Arla bør satse på i fremtiden. Lav en kort analyse af de eksportbarrierer som Arla vil møde ved eksporten til de(t) marked(er), som Arla bør satse på og vurder hvordan deres eksportberedskab skal etableres.</a:t>
            </a:r>
          </a:p>
          <a:p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 b="1" dirty="0" smtClean="0"/>
              <a:t>God</a:t>
            </a:r>
            <a:endParaRPr lang="da-DK" b="1" dirty="0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da-DK" b="1" dirty="0"/>
              <a:t>Hvilke muligheder og udfordringer har Arla på det østeuropæiske marked?</a:t>
            </a:r>
            <a:endParaRPr lang="da-DK" dirty="0"/>
          </a:p>
          <a:p>
            <a:r>
              <a:rPr lang="da-DK" dirty="0" smtClean="0"/>
              <a:t>Redegør </a:t>
            </a:r>
            <a:r>
              <a:rPr lang="da-DK" dirty="0"/>
              <a:t>kort for Arla A/S med fokus på virksomhedens eksportaktiviteter inden for ostedivisionen.</a:t>
            </a:r>
          </a:p>
          <a:p>
            <a:r>
              <a:rPr lang="da-DK" dirty="0"/>
              <a:t>Analyser et selvvalgt østeuropæisk marked med henblik på en opstart af eksport af ost til landet. </a:t>
            </a:r>
          </a:p>
          <a:p>
            <a:r>
              <a:rPr lang="da-DK" dirty="0"/>
              <a:t>Vurder de logistiske konsekvenser af eksporten.</a:t>
            </a:r>
          </a:p>
          <a:p>
            <a:r>
              <a:rPr lang="da-DK" i="1" dirty="0"/>
              <a:t> 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60627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Håbløs fordi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dirty="0"/>
              <a:t>På baggrund af en </a:t>
            </a:r>
            <a:r>
              <a:rPr lang="da-DK" sz="2400" dirty="0">
                <a:solidFill>
                  <a:srgbClr val="FF0000"/>
                </a:solidFill>
              </a:rPr>
              <a:t>kort beskrivelse af Arla A/S </a:t>
            </a:r>
            <a:r>
              <a:rPr lang="da-DK" sz="2400" dirty="0"/>
              <a:t>udarbejdes en analyse af virksomheden. Analysen skal bl.a. indeholde en </a:t>
            </a:r>
            <a:r>
              <a:rPr lang="da-DK" sz="2400" dirty="0">
                <a:solidFill>
                  <a:srgbClr val="FF0000"/>
                </a:solidFill>
              </a:rPr>
              <a:t>strategisk analyse </a:t>
            </a:r>
            <a:r>
              <a:rPr lang="da-DK" sz="2400" dirty="0"/>
              <a:t>og en </a:t>
            </a:r>
            <a:r>
              <a:rPr lang="da-DK" sz="2400" dirty="0">
                <a:solidFill>
                  <a:srgbClr val="FF0000"/>
                </a:solidFill>
              </a:rPr>
              <a:t>økonomisk analyse</a:t>
            </a:r>
            <a:r>
              <a:rPr lang="da-DK" sz="2400" dirty="0"/>
              <a:t> af de seneste offentliggjorte årsrapporter og en </a:t>
            </a:r>
            <a:r>
              <a:rPr lang="da-DK" sz="2400" dirty="0">
                <a:solidFill>
                  <a:srgbClr val="FF0000"/>
                </a:solidFill>
              </a:rPr>
              <a:t>analyse af deres nuværende markedssituation</a:t>
            </a:r>
            <a:r>
              <a:rPr lang="da-DK" sz="2400" dirty="0"/>
              <a:t>.</a:t>
            </a:r>
          </a:p>
          <a:p>
            <a:r>
              <a:rPr lang="da-DK" sz="2400" dirty="0"/>
              <a:t>Der ønskes endvidere en </a:t>
            </a:r>
            <a:r>
              <a:rPr lang="da-DK" sz="2400" dirty="0">
                <a:solidFill>
                  <a:srgbClr val="FF0000"/>
                </a:solidFill>
              </a:rPr>
              <a:t>beskrivelse af </a:t>
            </a:r>
            <a:r>
              <a:rPr lang="da-DK" sz="2400" dirty="0" err="1">
                <a:solidFill>
                  <a:srgbClr val="FF0000"/>
                </a:solidFill>
              </a:rPr>
              <a:t>Arla’s</a:t>
            </a:r>
            <a:r>
              <a:rPr lang="da-DK" sz="2400" dirty="0">
                <a:solidFill>
                  <a:srgbClr val="FF0000"/>
                </a:solidFill>
              </a:rPr>
              <a:t> nuværende eksportmarkeder </a:t>
            </a:r>
            <a:r>
              <a:rPr lang="da-DK" sz="2400" dirty="0"/>
              <a:t>og en </a:t>
            </a:r>
            <a:r>
              <a:rPr lang="da-DK" sz="2400" dirty="0">
                <a:solidFill>
                  <a:srgbClr val="FF0000"/>
                </a:solidFill>
              </a:rPr>
              <a:t>vurdering af hvilke(t) eksportmarked(er) Arla bør satse på i fremtiden</a:t>
            </a:r>
            <a:r>
              <a:rPr lang="da-DK" sz="2400" dirty="0"/>
              <a:t>. Lav en </a:t>
            </a:r>
            <a:r>
              <a:rPr lang="da-DK" sz="2400" dirty="0">
                <a:solidFill>
                  <a:srgbClr val="FF0000"/>
                </a:solidFill>
              </a:rPr>
              <a:t>kort analyse af de eksportbarrierer</a:t>
            </a:r>
            <a:r>
              <a:rPr lang="da-DK" sz="2400" dirty="0"/>
              <a:t> som Arla vil møde ved eksporten til de(t) marked(er), som Arla bør satse på og </a:t>
            </a:r>
            <a:r>
              <a:rPr lang="da-DK" sz="2400" dirty="0">
                <a:solidFill>
                  <a:srgbClr val="FF0000"/>
                </a:solidFill>
              </a:rPr>
              <a:t>vurder hvordan deres eksportberedskab skal etableres</a:t>
            </a:r>
            <a:r>
              <a:rPr lang="da-DK" sz="2400" dirty="0"/>
              <a:t>.</a:t>
            </a:r>
          </a:p>
          <a:p>
            <a:endParaRPr lang="da-DK" sz="240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da-DK" sz="2400" dirty="0" smtClean="0"/>
              <a:t>Lang og detaljeret </a:t>
            </a:r>
            <a:r>
              <a:rPr lang="da-DK" sz="2400" dirty="0" smtClean="0">
                <a:sym typeface="Wingdings" panose="05000000000000000000" pitchFamily="2" charset="2"/>
              </a:rPr>
              <a:t> lav frihedsgrad </a:t>
            </a:r>
          </a:p>
          <a:p>
            <a:r>
              <a:rPr lang="da-DK" sz="2400" dirty="0" smtClean="0">
                <a:sym typeface="Wingdings" panose="05000000000000000000" pitchFamily="2" charset="2"/>
              </a:rPr>
              <a:t>Meget omfangsrig  ender med at blive besvaret på redegørende niveau</a:t>
            </a:r>
          </a:p>
          <a:p>
            <a:r>
              <a:rPr lang="da-DK" sz="2400" dirty="0" smtClean="0">
                <a:sym typeface="Wingdings" panose="05000000000000000000" pitchFamily="2" charset="2"/>
              </a:rPr>
              <a:t>Mangler afgrænsning 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575421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God fordi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b="1" dirty="0"/>
              <a:t>Hvilke muligheder og udfordringer har Arla på det østeuropæiske marked?</a:t>
            </a:r>
            <a:endParaRPr lang="da-DK" sz="2400" dirty="0"/>
          </a:p>
          <a:p>
            <a:r>
              <a:rPr lang="da-DK" sz="2400" dirty="0"/>
              <a:t>Redegør kort for Arla A/S med fokus på virksomhedens </a:t>
            </a:r>
            <a:r>
              <a:rPr lang="da-DK" sz="2400" dirty="0">
                <a:solidFill>
                  <a:srgbClr val="00B050"/>
                </a:solidFill>
              </a:rPr>
              <a:t>eksportaktiviteter</a:t>
            </a:r>
            <a:r>
              <a:rPr lang="da-DK" sz="2400" dirty="0"/>
              <a:t> inden for </a:t>
            </a:r>
            <a:r>
              <a:rPr lang="da-DK" sz="2400" dirty="0">
                <a:solidFill>
                  <a:srgbClr val="00B050"/>
                </a:solidFill>
              </a:rPr>
              <a:t>ostedivisionen</a:t>
            </a:r>
            <a:r>
              <a:rPr lang="da-DK" sz="2400" dirty="0"/>
              <a:t>.</a:t>
            </a:r>
          </a:p>
          <a:p>
            <a:r>
              <a:rPr lang="da-DK" sz="2400" dirty="0"/>
              <a:t>Analyser et selvvalgt </a:t>
            </a:r>
            <a:r>
              <a:rPr lang="da-DK" sz="2400" dirty="0">
                <a:solidFill>
                  <a:srgbClr val="00B050"/>
                </a:solidFill>
              </a:rPr>
              <a:t>østeuropæisk marked</a:t>
            </a:r>
            <a:r>
              <a:rPr lang="da-DK" sz="2400" dirty="0"/>
              <a:t> med henblik på en opstart af eksport af ost til landet. </a:t>
            </a:r>
          </a:p>
          <a:p>
            <a:r>
              <a:rPr lang="da-DK" sz="2400" dirty="0"/>
              <a:t>Vurder de logistiske konsekvenser af eksporten.</a:t>
            </a:r>
          </a:p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 sz="2400" dirty="0" smtClean="0"/>
              <a:t>Overordnede spørgsmål (forundringsspørgsmål) giver en rød tråd</a:t>
            </a:r>
          </a:p>
          <a:p>
            <a:r>
              <a:rPr lang="da-DK" sz="2400" dirty="0" smtClean="0"/>
              <a:t>Afgrænsning af forretningsområde</a:t>
            </a:r>
          </a:p>
          <a:p>
            <a:r>
              <a:rPr lang="da-DK" sz="2400" dirty="0" smtClean="0"/>
              <a:t>Afgrænsning af geografisk område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80689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God fordi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sz="2800" b="1" dirty="0"/>
              <a:t>Er det muligt at reducere fattigdom i Indien</a:t>
            </a:r>
            <a:r>
              <a:rPr lang="da-DK" sz="2800" b="1" dirty="0" smtClean="0"/>
              <a:t>?</a:t>
            </a:r>
            <a:endParaRPr lang="da-DK" sz="2800" dirty="0"/>
          </a:p>
          <a:p>
            <a:r>
              <a:rPr lang="da-DK" sz="2800" dirty="0"/>
              <a:t>Redegør for omfanget af og udviklingen i fattigdommen i Inden de seneste ca. 20 år</a:t>
            </a:r>
            <a:r>
              <a:rPr lang="da-DK" sz="2800" dirty="0" smtClean="0"/>
              <a:t>.</a:t>
            </a:r>
            <a:endParaRPr lang="da-DK" sz="2800" dirty="0"/>
          </a:p>
          <a:p>
            <a:r>
              <a:rPr lang="da-DK" sz="2800" dirty="0"/>
              <a:t>Analysér dokumentarfilmen </a:t>
            </a:r>
            <a:r>
              <a:rPr lang="da-DK" sz="2800" i="1" dirty="0"/>
              <a:t>Født på bordel</a:t>
            </a:r>
            <a:r>
              <a:rPr lang="da-DK" sz="2800" dirty="0"/>
              <a:t> fra 2004 af Zana </a:t>
            </a:r>
            <a:r>
              <a:rPr lang="da-DK" sz="2800" dirty="0" err="1"/>
              <a:t>Briski</a:t>
            </a:r>
            <a:r>
              <a:rPr lang="da-DK" sz="2800" dirty="0"/>
              <a:t> med fokus på dens fremstilling af fattigdom. I analysen skal indgå en behandling af filmens genre, vinkling og filmiske virkemidler</a:t>
            </a:r>
            <a:r>
              <a:rPr lang="da-DK" sz="2800" dirty="0" smtClean="0"/>
              <a:t>.</a:t>
            </a:r>
            <a:endParaRPr lang="da-DK" sz="2800" dirty="0"/>
          </a:p>
          <a:p>
            <a:r>
              <a:rPr lang="da-DK" sz="2800" dirty="0"/>
              <a:t>Med afsæt i dokumentaren skal du vurdere, hvorvidt Indien har nået 2015 målene i relation til bekæmpelse af fattigdom.</a:t>
            </a:r>
          </a:p>
          <a:p>
            <a:r>
              <a:rPr lang="da-DK" sz="2800" dirty="0"/>
              <a:t> 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da-DK" sz="2800" dirty="0" smtClean="0"/>
              <a:t>Klar rød tråd</a:t>
            </a:r>
          </a:p>
          <a:p>
            <a:pPr marL="285750" indent="-285750">
              <a:buFontTx/>
              <a:buChar char="-"/>
            </a:pPr>
            <a:r>
              <a:rPr lang="da-DK" sz="2800" dirty="0" smtClean="0"/>
              <a:t>Klar afgrænsning</a:t>
            </a:r>
          </a:p>
          <a:p>
            <a:pPr marL="285750" indent="-285750">
              <a:buFontTx/>
              <a:buChar char="-"/>
            </a:pPr>
            <a:r>
              <a:rPr lang="da-DK" sz="2800" dirty="0" smtClean="0"/>
              <a:t>Fokus for analyse af dokumentaren</a:t>
            </a:r>
          </a:p>
          <a:p>
            <a:pPr marL="285750" indent="-285750">
              <a:buFontTx/>
              <a:buChar char="-"/>
            </a:pPr>
            <a:r>
              <a:rPr lang="da-DK" sz="2800" dirty="0" smtClean="0"/>
              <a:t>Klar tværfaglighed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73889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God fordi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/>
              <a:t>Redegør kort for forskellen på salgskampagner og adfærdsændrende kampagner, og redegør for hvilke forhold man skal tage højde for, når man laver adfærdsændrende kampagner.</a:t>
            </a:r>
          </a:p>
          <a:p>
            <a:r>
              <a:rPr lang="da-DK" sz="2800" dirty="0"/>
              <a:t>Analyser Sundhedsstyrelsens kampagne ”Kun med kondom” og vurder kampagnens effekt.</a:t>
            </a:r>
          </a:p>
          <a:p>
            <a:r>
              <a:rPr lang="da-DK" sz="2800" dirty="0"/>
              <a:t>Diskuter samfundets brug af adfærdsregulerende kampagner generelt </a:t>
            </a:r>
          </a:p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da-DK" sz="2800" dirty="0" smtClean="0"/>
              <a:t>God tværfaglighed, hvor begge fags metoder bruges til at analysere materialet</a:t>
            </a:r>
          </a:p>
          <a:p>
            <a:pPr marL="285750" indent="-285750">
              <a:buFontTx/>
              <a:buChar char="-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58515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Den gode problemformulering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- </a:t>
            </a:r>
            <a:r>
              <a:rPr lang="da-DK" sz="2400" dirty="0" smtClean="0"/>
              <a:t>har et overordnet spørgsmål, der kan fungere som rød tråd for hele opgaven</a:t>
            </a:r>
          </a:p>
          <a:p>
            <a:r>
              <a:rPr lang="da-DK" sz="2400" dirty="0" smtClean="0"/>
              <a:t>- giver plads til at begge fag kan indgå på et højere taksonomisk niveau</a:t>
            </a:r>
          </a:p>
          <a:p>
            <a:r>
              <a:rPr lang="da-DK" sz="2400" dirty="0" smtClean="0"/>
              <a:t>- stiller opgaver, hvor fagenes metoder kan arbejde sammen </a:t>
            </a:r>
          </a:p>
          <a:p>
            <a:r>
              <a:rPr lang="da-DK" sz="2400" dirty="0" smtClean="0"/>
              <a:t>- stiller en afgrænset og fokuseret opgave, der gør det muligt at nå udover det redegørende niveau indenfor opgavens format </a:t>
            </a:r>
          </a:p>
          <a:p>
            <a:r>
              <a:rPr lang="da-DK" sz="2400" b="1" dirty="0" smtClean="0"/>
              <a:t>Undgå:</a:t>
            </a:r>
          </a:p>
          <a:p>
            <a:r>
              <a:rPr lang="da-DK" sz="2400" dirty="0" smtClean="0"/>
              <a:t>- lagkagemodellen</a:t>
            </a:r>
          </a:p>
          <a:p>
            <a:r>
              <a:rPr lang="da-DK" sz="2400" dirty="0" smtClean="0"/>
              <a:t>- at det ene fag kun indgår på redegørende niveau</a:t>
            </a:r>
          </a:p>
          <a:p>
            <a:endParaRPr lang="da-DK" sz="2400" dirty="0" smtClean="0"/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838659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2121" y="95483"/>
            <a:ext cx="8868243" cy="6614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40334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">
  <a:themeElements>
    <a:clrScheme name="Retr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A4815F6B35C214CA38622C083E28769" ma:contentTypeVersion="3" ma:contentTypeDescription="Opret et nyt dokument." ma:contentTypeScope="" ma:versionID="428d9e5536bb365ae7da58ac8ab4c21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4aeffe2736663c3d1a2c1ec0c34c52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.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Nintex conditional workflow start</Name>
    <Synchronization>Synchronous</Synchronization>
    <Type>10001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  <Receiver>
    <Name>Nintex conditional workflow start</Name>
    <Synchronization>Synchronous</Synchronization>
    <Type>10002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  <Receiver>
    <Name>Nintex conditional workflow start</Name>
    <Synchronization>Synchronous</Synchronization>
    <Type>2</Type>
    <SequenceNumber>50000</SequenceNumber>
    <Assembly>Nintex.Workflow, Version=1.0.0.0, Culture=neutral, PublicKeyToken=913f6bae0ca5ae12</Assembly>
    <Class>Nintex.Workflow.ConditionalWorkflowStartReceiver</Class>
    <Data>26-11-2012 10:28:07</Data>
    <Filter/>
  </Receiver>
</spe:Receivers>
</file>

<file path=customXml/item5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Props1.xml><?xml version="1.0" encoding="utf-8"?>
<ds:datastoreItem xmlns:ds="http://schemas.openxmlformats.org/officeDocument/2006/customXml" ds:itemID="{480DA61D-5228-4DF4-982F-E2B2EFAF0D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3F2B57C-1298-470F-93CC-6DBB1011779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A44A9D5-4FEB-492C-93B4-10DCD2A9145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4F92189-7276-4250-816E-04D274466164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77189D2C-61BD-4263-9140-14F91BDCC1C1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110</TotalTime>
  <Words>631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Times New Roman</vt:lpstr>
      <vt:lpstr>Wingdings</vt:lpstr>
      <vt:lpstr>Retro</vt:lpstr>
      <vt:lpstr>Problemformulering i SRP</vt:lpstr>
      <vt:lpstr>Centrale krav i SRP:</vt:lpstr>
      <vt:lpstr>Den gode problemformulering</vt:lpstr>
      <vt:lpstr>Håbløs fordi</vt:lpstr>
      <vt:lpstr>God fordi</vt:lpstr>
      <vt:lpstr>God fordi </vt:lpstr>
      <vt:lpstr>God fordi</vt:lpstr>
      <vt:lpstr>Den gode problemformulering</vt:lpstr>
      <vt:lpstr>PowerPoint-præsentation</vt:lpstr>
    </vt:vector>
  </TitlesOfParts>
  <Company>Roskilde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Mette Kirstine Kølln</dc:creator>
  <cp:lastModifiedBy>Jesper Brygger</cp:lastModifiedBy>
  <cp:revision>7</cp:revision>
  <dcterms:created xsi:type="dcterms:W3CDTF">2015-11-30T12:15:31Z</dcterms:created>
  <dcterms:modified xsi:type="dcterms:W3CDTF">2018-12-06T08:34:38Z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0x0101003A4815F6B35C214CA38622C083E28769</vt:lpwstr>
  </property>
</Properties>
</file>